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 id="2147483705" r:id="rId4"/>
    <p:sldMasterId id="2147483717" r:id="rId5"/>
    <p:sldMasterId id="2147483729" r:id="rId6"/>
  </p:sldMasterIdLst>
  <p:notesMasterIdLst>
    <p:notesMasterId r:id="rId15"/>
  </p:notesMasterIdLst>
  <p:sldIdLst>
    <p:sldId id="257" r:id="rId7"/>
    <p:sldId id="282" r:id="rId8"/>
    <p:sldId id="281" r:id="rId9"/>
    <p:sldId id="277" r:id="rId10"/>
    <p:sldId id="279" r:id="rId11"/>
    <p:sldId id="273" r:id="rId12"/>
    <p:sldId id="283" r:id="rId13"/>
    <p:sldId id="28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366"/>
    <a:srgbClr val="005CA9"/>
    <a:srgbClr val="99C33A"/>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ogdanski\Desktop\Copy%20of%20Copy%20of%20Biophysical%20and%20valuation%20graphs_15%2010%20201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505651079329405E-2"/>
          <c:y val="3.5120667671784303E-2"/>
          <c:w val="0.91549434892067005"/>
          <c:h val="0.649406805392166"/>
        </c:manualLayout>
      </c:layout>
      <c:barChart>
        <c:barDir val="col"/>
        <c:grouping val="clustered"/>
        <c:varyColors val="0"/>
        <c:ser>
          <c:idx val="0"/>
          <c:order val="0"/>
          <c:tx>
            <c:strRef>
              <c:f>'Water cons. valuation'!$Z$10</c:f>
              <c:strCache>
                <c:ptCount val="1"/>
                <c:pt idx="0">
                  <c:v>Coventional</c:v>
                </c:pt>
              </c:strCache>
            </c:strRef>
          </c:tx>
          <c:spPr>
            <a:solidFill>
              <a:srgbClr val="323366"/>
            </a:solidFill>
          </c:spPr>
          <c:invertIfNegative val="0"/>
          <c:dLbls>
            <c:dLbl>
              <c:idx val="1"/>
              <c:layout>
                <c:manualLayout>
                  <c:x val="-3.10595386900358E-2"/>
                  <c:y val="-3.7652745626351901E-3"/>
                </c:manualLayout>
              </c:layout>
              <c:showLegendKey val="0"/>
              <c:showVal val="1"/>
              <c:showCatName val="0"/>
              <c:showSerName val="0"/>
              <c:showPercent val="0"/>
              <c:showBubbleSize val="0"/>
            </c:dLbl>
            <c:dLbl>
              <c:idx val="5"/>
              <c:layout>
                <c:manualLayout>
                  <c:x val="-3.10595386900358E-2"/>
                  <c:y val="7.5305491252703896E-3"/>
                </c:manualLayout>
              </c:layout>
              <c:showLegendKey val="0"/>
              <c:showVal val="1"/>
              <c:showCatName val="0"/>
              <c:showSerName val="0"/>
              <c:showPercent val="0"/>
              <c:showBubbleSize val="0"/>
            </c:dLbl>
            <c:txPr>
              <a:bodyPr/>
              <a:lstStyle/>
              <a:p>
                <a:pPr>
                  <a:defRPr sz="800" b="1">
                    <a:solidFill>
                      <a:srgbClr val="323366"/>
                    </a:solidFill>
                  </a:defRPr>
                </a:pPr>
                <a:endParaRPr lang="en-US"/>
              </a:p>
            </c:txPr>
            <c:showLegendKey val="0"/>
            <c:showVal val="1"/>
            <c:showCatName val="0"/>
            <c:showSerName val="0"/>
            <c:showPercent val="0"/>
            <c:showBubbleSize val="0"/>
            <c:showLeaderLines val="0"/>
          </c:dLbls>
          <c:cat>
            <c:multiLvlStrRef>
              <c:f>'Water cons. valuation'!$AA$8:$AF$9</c:f>
              <c:multiLvlStrCache>
                <c:ptCount val="6"/>
                <c:lvl>
                  <c:pt idx="0">
                    <c:v>Water consumption costs ($/ha)</c:v>
                  </c:pt>
                  <c:pt idx="1">
                    <c:v>Revenue ($/ha)</c:v>
                  </c:pt>
                  <c:pt idx="2">
                    <c:v>Water consumption costs ($/ha)</c:v>
                  </c:pt>
                  <c:pt idx="3">
                    <c:v>Revenue ($/ha)</c:v>
                  </c:pt>
                  <c:pt idx="4">
                    <c:v>Water consumption costs ($/ha)</c:v>
                  </c:pt>
                  <c:pt idx="5">
                    <c:v>Revenue ($/ha)</c:v>
                  </c:pt>
                </c:lvl>
                <c:lvl>
                  <c:pt idx="0">
                    <c:v>Senegal (IL)</c:v>
                  </c:pt>
                  <c:pt idx="2">
                    <c:v>Philippines (IL)</c:v>
                  </c:pt>
                  <c:pt idx="4">
                    <c:v>Cambodia (RL)</c:v>
                  </c:pt>
                </c:lvl>
              </c:multiLvlStrCache>
            </c:multiLvlStrRef>
          </c:cat>
          <c:val>
            <c:numRef>
              <c:f>'Water cons. valuation'!$AA$10:$AF$10</c:f>
              <c:numCache>
                <c:formatCode>General</c:formatCode>
                <c:ptCount val="6"/>
                <c:pt idx="0">
                  <c:v>801</c:v>
                </c:pt>
                <c:pt idx="1">
                  <c:v>2302</c:v>
                </c:pt>
                <c:pt idx="3">
                  <c:v>1124</c:v>
                </c:pt>
                <c:pt idx="5">
                  <c:v>1099</c:v>
                </c:pt>
              </c:numCache>
            </c:numRef>
          </c:val>
        </c:ser>
        <c:ser>
          <c:idx val="1"/>
          <c:order val="1"/>
          <c:tx>
            <c:strRef>
              <c:f>'Water cons. valuation'!$Z$11</c:f>
              <c:strCache>
                <c:ptCount val="1"/>
                <c:pt idx="0">
                  <c:v>SRI</c:v>
                </c:pt>
              </c:strCache>
            </c:strRef>
          </c:tx>
          <c:spPr>
            <a:solidFill>
              <a:srgbClr val="99C33A"/>
            </a:solidFill>
          </c:spPr>
          <c:invertIfNegative val="0"/>
          <c:dLbls>
            <c:txPr>
              <a:bodyPr/>
              <a:lstStyle/>
              <a:p>
                <a:pPr>
                  <a:defRPr sz="800" b="1">
                    <a:solidFill>
                      <a:srgbClr val="323366"/>
                    </a:solidFill>
                  </a:defRPr>
                </a:pPr>
                <a:endParaRPr lang="en-US"/>
              </a:p>
            </c:txPr>
            <c:showLegendKey val="0"/>
            <c:showVal val="1"/>
            <c:showCatName val="0"/>
            <c:showSerName val="0"/>
            <c:showPercent val="0"/>
            <c:showBubbleSize val="0"/>
            <c:showLeaderLines val="0"/>
          </c:dLbls>
          <c:cat>
            <c:multiLvlStrRef>
              <c:f>'Water cons. valuation'!$AA$8:$AF$9</c:f>
              <c:multiLvlStrCache>
                <c:ptCount val="6"/>
                <c:lvl>
                  <c:pt idx="0">
                    <c:v>Water consumption costs ($/ha)</c:v>
                  </c:pt>
                  <c:pt idx="1">
                    <c:v>Revenue ($/ha)</c:v>
                  </c:pt>
                  <c:pt idx="2">
                    <c:v>Water consumption costs ($/ha)</c:v>
                  </c:pt>
                  <c:pt idx="3">
                    <c:v>Revenue ($/ha)</c:v>
                  </c:pt>
                  <c:pt idx="4">
                    <c:v>Water consumption costs ($/ha)</c:v>
                  </c:pt>
                  <c:pt idx="5">
                    <c:v>Revenue ($/ha)</c:v>
                  </c:pt>
                </c:lvl>
                <c:lvl>
                  <c:pt idx="0">
                    <c:v>Senegal (IL)</c:v>
                  </c:pt>
                  <c:pt idx="2">
                    <c:v>Philippines (IL)</c:v>
                  </c:pt>
                  <c:pt idx="4">
                    <c:v>Cambodia (RL)</c:v>
                  </c:pt>
                </c:lvl>
              </c:multiLvlStrCache>
            </c:multiLvlStrRef>
          </c:cat>
          <c:val>
            <c:numRef>
              <c:f>'Water cons. valuation'!$AA$11:$AF$11</c:f>
              <c:numCache>
                <c:formatCode>General</c:formatCode>
                <c:ptCount val="6"/>
                <c:pt idx="0">
                  <c:v>626</c:v>
                </c:pt>
                <c:pt idx="1">
                  <c:v>2422</c:v>
                </c:pt>
                <c:pt idx="3">
                  <c:v>1692</c:v>
                </c:pt>
                <c:pt idx="5">
                  <c:v>1422</c:v>
                </c:pt>
              </c:numCache>
            </c:numRef>
          </c:val>
        </c:ser>
        <c:dLbls>
          <c:showLegendKey val="0"/>
          <c:showVal val="0"/>
          <c:showCatName val="0"/>
          <c:showSerName val="0"/>
          <c:showPercent val="0"/>
          <c:showBubbleSize val="0"/>
        </c:dLbls>
        <c:gapWidth val="150"/>
        <c:axId val="54931840"/>
        <c:axId val="54933376"/>
      </c:barChart>
      <c:catAx>
        <c:axId val="54931840"/>
        <c:scaling>
          <c:orientation val="minMax"/>
        </c:scaling>
        <c:delete val="0"/>
        <c:axPos val="b"/>
        <c:majorTickMark val="out"/>
        <c:minorTickMark val="none"/>
        <c:tickLblPos val="nextTo"/>
        <c:txPr>
          <a:bodyPr/>
          <a:lstStyle/>
          <a:p>
            <a:pPr>
              <a:defRPr b="1">
                <a:solidFill>
                  <a:srgbClr val="323366"/>
                </a:solidFill>
                <a:latin typeface="Myriad Pro" pitchFamily="34" charset="0"/>
              </a:defRPr>
            </a:pPr>
            <a:endParaRPr lang="en-US"/>
          </a:p>
        </c:txPr>
        <c:crossAx val="54933376"/>
        <c:crosses val="autoZero"/>
        <c:auto val="1"/>
        <c:lblAlgn val="ctr"/>
        <c:lblOffset val="100"/>
        <c:noMultiLvlLbl val="0"/>
      </c:catAx>
      <c:valAx>
        <c:axId val="54933376"/>
        <c:scaling>
          <c:orientation val="minMax"/>
        </c:scaling>
        <c:delete val="0"/>
        <c:axPos val="l"/>
        <c:majorGridlines/>
        <c:numFmt formatCode="General" sourceLinked="1"/>
        <c:majorTickMark val="out"/>
        <c:minorTickMark val="none"/>
        <c:tickLblPos val="nextTo"/>
        <c:crossAx val="54931840"/>
        <c:crosses val="autoZero"/>
        <c:crossBetween val="between"/>
      </c:valAx>
    </c:plotArea>
    <c:legend>
      <c:legendPos val="r"/>
      <c:layout>
        <c:manualLayout>
          <c:xMode val="edge"/>
          <c:yMode val="edge"/>
          <c:x val="0.37003988352367945"/>
          <c:y val="0.86916641878500966"/>
          <c:w val="0.33378683520664798"/>
          <c:h val="0.114403578570918"/>
        </c:manualLayout>
      </c:layout>
      <c:overlay val="0"/>
      <c:spPr>
        <a:ln>
          <a:noFill/>
        </a:ln>
      </c:spPr>
      <c:txPr>
        <a:bodyPr/>
        <a:lstStyle/>
        <a:p>
          <a:pPr>
            <a:defRPr b="1">
              <a:solidFill>
                <a:srgbClr val="323366"/>
              </a:solidFill>
              <a:latin typeface="Myriad Pro" pitchFamily="34" charset="0"/>
            </a:defRPr>
          </a:pPr>
          <a:endParaRPr lang="en-US"/>
        </a:p>
      </c:txPr>
    </c:legend>
    <c:plotVisOnly val="1"/>
    <c:dispBlanksAs val="gap"/>
    <c:showDLblsOverMax val="0"/>
  </c:chart>
  <c:spPr>
    <a:ln>
      <a:solidFill>
        <a:srgbClr val="323366"/>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CBE4D5-E606-45BF-B97F-A49555C8CA14}" type="datetimeFigureOut">
              <a:rPr lang="en-GB" smtClean="0"/>
              <a:t>11/04/2016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E48F11-19B8-4E9E-8023-D4335BA1130B}" type="slidenum">
              <a:rPr lang="en-GB" smtClean="0"/>
              <a:t>‹#›</a:t>
            </a:fld>
            <a:endParaRPr lang="en-GB"/>
          </a:p>
        </p:txBody>
      </p:sp>
    </p:spTree>
    <p:extLst>
      <p:ext uri="{BB962C8B-B14F-4D97-AF65-F5344CB8AC3E}">
        <p14:creationId xmlns:p14="http://schemas.microsoft.com/office/powerpoint/2010/main" val="130225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Arial"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Arial"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Arial"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Arial" charset="0"/>
                <a:cs typeface="Arial" charset="0"/>
              </a:defRPr>
            </a:lvl9pPr>
          </a:lstStyle>
          <a:p>
            <a:pPr eaLnBrk="1" hangingPunct="1">
              <a:defRPr/>
            </a:pPr>
            <a:fld id="{03D0D6C7-B3D8-4820-9FB3-F6AE0D6B6175}" type="slidenum">
              <a:rPr lang="en-US" sz="1200">
                <a:solidFill>
                  <a:srgbClr val="000000"/>
                </a:solidFill>
              </a:rPr>
              <a:pPr eaLnBrk="1" hangingPunct="1">
                <a:defRPr/>
              </a:pPr>
              <a:t>1</a:t>
            </a:fld>
            <a:endParaRPr lang="en-US" sz="1200">
              <a:solidFill>
                <a:srgbClr val="000000"/>
              </a:solidFill>
            </a:endParaRPr>
          </a:p>
        </p:txBody>
      </p:sp>
      <p:sp>
        <p:nvSpPr>
          <p:cNvPr id="32771" name="Rectangle 1"/>
          <p:cNvSpPr>
            <a:spLocks noGrp="1" noRot="1" noChangeAspect="1" noChangeArrowheads="1" noTextEdit="1"/>
          </p:cNvSpPr>
          <p:nvPr>
            <p:ph type="sldImg"/>
          </p:nvPr>
        </p:nvSpPr>
        <p:spPr>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Myriad Pro" pitchFamily="34" charset="0"/>
              </a:rPr>
              <a:t>The schema presents the</a:t>
            </a:r>
            <a:r>
              <a:rPr lang="en-US" sz="1000" baseline="0" dirty="0" smtClean="0">
                <a:latin typeface="Myriad Pro" pitchFamily="34" charset="0"/>
              </a:rPr>
              <a:t> s</a:t>
            </a:r>
            <a:r>
              <a:rPr lang="en-US" sz="1000" dirty="0" smtClean="0">
                <a:latin typeface="Myriad Pro" pitchFamily="34" charset="0"/>
              </a:rPr>
              <a:t>tudy´s framework, outlining the processes and relationships that characterize eco-</a:t>
            </a:r>
            <a:r>
              <a:rPr lang="en-US" sz="1000" dirty="0" err="1" smtClean="0">
                <a:latin typeface="Myriad Pro" pitchFamily="34" charset="0"/>
              </a:rPr>
              <a:t>agri</a:t>
            </a:r>
            <a:r>
              <a:rPr lang="en-US" sz="1000" dirty="0" smtClean="0">
                <a:latin typeface="Myriad Pro" pitchFamily="34" charset="0"/>
              </a:rPr>
              <a:t>-food systems. An important element of this framework are the positive and negative externalities which will be consider to be ‘material’ to the discussion. </a:t>
            </a:r>
            <a:r>
              <a:rPr lang="en-US" sz="1000" dirty="0" smtClean="0"/>
              <a:t>While this schematic forms the basis for the structure of the </a:t>
            </a:r>
            <a:r>
              <a:rPr lang="en-US" sz="1000" dirty="0" err="1" smtClean="0"/>
              <a:t>TEEBAgFood</a:t>
            </a:r>
            <a:r>
              <a:rPr lang="en-US" sz="1000" dirty="0" smtClean="0"/>
              <a:t> study overall, it is more specifically intended for TEEBAF Foundations and its structure/wireframe.</a:t>
            </a:r>
            <a:endParaRPr lang="en-US" sz="1000" dirty="0" smtClean="0">
              <a:latin typeface="Myriad Pro" pitchFamily="34" charset="0"/>
            </a:endParaRPr>
          </a:p>
          <a:p>
            <a:endParaRPr lang="en-US" sz="1000" dirty="0" smtClean="0">
              <a:latin typeface="Myriad Pro" pitchFamily="34" charset="0"/>
            </a:endParaRPr>
          </a:p>
          <a:p>
            <a:r>
              <a:rPr lang="en-US" sz="1000" dirty="0" smtClean="0">
                <a:latin typeface="Myriad Pro" pitchFamily="34" charset="0"/>
              </a:rPr>
              <a:t>Ecosystems and agricultural &amp; food systems are typically evaluated in isolation from one another, despite their many and significant links.</a:t>
            </a:r>
            <a:r>
              <a:rPr lang="en-US" sz="1000" baseline="0" dirty="0" smtClean="0">
                <a:latin typeface="Myriad Pro" pitchFamily="34" charset="0"/>
              </a:rPr>
              <a:t> </a:t>
            </a:r>
            <a:r>
              <a:rPr lang="en-US" sz="1000" dirty="0" smtClean="0">
                <a:latin typeface="Myriad Pro" pitchFamily="34" charset="0"/>
              </a:rPr>
              <a:t>However, ecosystems are the ecological home in which crop and livestock systems thrive and produce food for humans, and in turn agricultural practices, food production, distribution and consumption impose several unquantified externalities on ecosystem health.</a:t>
            </a:r>
          </a:p>
          <a:p>
            <a:endParaRPr lang="en-US" sz="1000" dirty="0" smtClean="0">
              <a:latin typeface="Myriad Pro" pitchFamily="34" charset="0"/>
            </a:endParaRPr>
          </a:p>
          <a:p>
            <a:r>
              <a:rPr lang="en-US" sz="1000" dirty="0" smtClean="0">
                <a:latin typeface="Myriad Pro" pitchFamily="34" charset="0"/>
              </a:rPr>
              <a:t>The draft wireframe for the Foundations report is based on the need to characterize the linkages between the three main components of this nexus, i.e. (</a:t>
            </a:r>
            <a:r>
              <a:rPr lang="en-US" sz="1000" dirty="0" err="1" smtClean="0">
                <a:latin typeface="Myriad Pro" pitchFamily="34" charset="0"/>
              </a:rPr>
              <a:t>i</a:t>
            </a:r>
            <a:r>
              <a:rPr lang="en-US" sz="1000" dirty="0" smtClean="0">
                <a:latin typeface="Myriad Pro" pitchFamily="34" charset="0"/>
              </a:rPr>
              <a:t>) ‘human (economic and social) systems’ (ii) ‘agriculture and food systems’, and (iii) ‘ecosystems and biodiversity’.</a:t>
            </a:r>
          </a:p>
          <a:p>
            <a:endParaRPr lang="en-US" sz="1000" dirty="0" smtClean="0">
              <a:latin typeface="Myriad Pro" pitchFamily="34" charset="0"/>
            </a:endParaRPr>
          </a:p>
          <a:p>
            <a:r>
              <a:rPr lang="en-US" sz="1000" dirty="0" smtClean="0"/>
              <a:t>Science and technology provide a number of inputs to ‘agriculture and food systems’. </a:t>
            </a:r>
          </a:p>
          <a:p>
            <a:endParaRPr lang="en-US" sz="1000" dirty="0" smtClean="0">
              <a:latin typeface="Myriad Pro" pitchFamily="34" charset="0"/>
            </a:endParaRPr>
          </a:p>
          <a:p>
            <a:r>
              <a:rPr lang="en-US" sz="1000" dirty="0" smtClean="0"/>
              <a:t>‘Labor’ is a factor of production but might also include more broadly ‘human capital’, i.e. human knowledge of agro-ecological processes (e.g. composting, crop livestock integration). </a:t>
            </a:r>
          </a:p>
          <a:p>
            <a:endParaRPr lang="en-US" sz="1000" dirty="0" smtClean="0">
              <a:latin typeface="Myriad Pro" pitchFamily="34" charset="0"/>
            </a:endParaRPr>
          </a:p>
          <a:p>
            <a:r>
              <a:rPr lang="en-US" sz="1000" dirty="0" smtClean="0"/>
              <a:t>There are positive outputs from ‘agriculture and food systems’. Some of these are visible and generally marketed (such as ‘food’ and ‘raw materials’.) In other cases there are positive impacts that are invisible (or less visible). </a:t>
            </a:r>
          </a:p>
          <a:p>
            <a:endParaRPr lang="en-US" sz="1000" dirty="0" smtClean="0">
              <a:latin typeface="Myriad Pro" pitchFamily="34" charset="0"/>
            </a:endParaRPr>
          </a:p>
          <a:p>
            <a:r>
              <a:rPr lang="en-US" sz="1000" dirty="0" smtClean="0"/>
              <a:t>There are also negative externalities from ‘agriculture and food systems’. Some affect human welfare directly, such as health impacts arising from agro-chemicals.</a:t>
            </a:r>
          </a:p>
          <a:p>
            <a:endParaRPr lang="en-US" sz="1000" dirty="0" smtClean="0"/>
          </a:p>
          <a:p>
            <a:r>
              <a:rPr lang="en-US" sz="1000" dirty="0" smtClean="0"/>
              <a:t>The final element of the schematic is the inputs provided by ‘ecosystems and biodiversity’ to ‘agriculture and food systems’. The agricultural sector is and always has been more intertwined with ecosystems (and dependent on their provisioning of services) than most other industrial sectors. </a:t>
            </a:r>
            <a:endParaRPr lang="en-US" sz="1000" dirty="0" smtClean="0">
              <a:latin typeface="Myriad Pro" pitchFamily="34" charset="0"/>
            </a:endParaRPr>
          </a:p>
          <a:p>
            <a:endParaRPr lang="en-GB" dirty="0"/>
          </a:p>
        </p:txBody>
      </p:sp>
      <p:sp>
        <p:nvSpPr>
          <p:cNvPr id="4" name="Slide Number Placeholder 3"/>
          <p:cNvSpPr>
            <a:spLocks noGrp="1"/>
          </p:cNvSpPr>
          <p:nvPr>
            <p:ph type="sldNum" sz="quarter" idx="10"/>
          </p:nvPr>
        </p:nvSpPr>
        <p:spPr/>
        <p:txBody>
          <a:bodyPr/>
          <a:lstStyle/>
          <a:p>
            <a:fld id="{C60A8638-9047-4E65-9792-8EA8652C5CD9}"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2843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Tree>
    <p:extLst>
      <p:ext uri="{BB962C8B-B14F-4D97-AF65-F5344CB8AC3E}">
        <p14:creationId xmlns:p14="http://schemas.microsoft.com/office/powerpoint/2010/main" val="250973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411724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25413"/>
            <a:ext cx="2195513" cy="59674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79388" y="125413"/>
            <a:ext cx="6437312" cy="5967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4119025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672" y="908720"/>
            <a:ext cx="5545137" cy="1143000"/>
          </a:xfrm>
        </p:spPr>
        <p:txBody>
          <a:bodyPr/>
          <a:lstStyle/>
          <a:p>
            <a:r>
              <a:rPr lang="en-US" dirty="0" smtClean="0"/>
              <a:t>Click to edit Master title style</a:t>
            </a:r>
            <a:endParaRPr lang="en-IE" dirty="0"/>
          </a:p>
        </p:txBody>
      </p:sp>
      <p:sp>
        <p:nvSpPr>
          <p:cNvPr id="3" name="Text Placeholder 2"/>
          <p:cNvSpPr>
            <a:spLocks noGrp="1"/>
          </p:cNvSpPr>
          <p:nvPr>
            <p:ph type="body" sz="half" idx="1"/>
          </p:nvPr>
        </p:nvSpPr>
        <p:spPr>
          <a:xfrm>
            <a:off x="179388" y="1566863"/>
            <a:ext cx="4316412"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566863"/>
            <a:ext cx="4316413"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3024596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31640" y="1124744"/>
            <a:ext cx="5545137" cy="1143000"/>
          </a:xfrm>
        </p:spPr>
        <p:txBody>
          <a:bodyPr/>
          <a:lstStyle/>
          <a:p>
            <a:r>
              <a:rPr lang="en-US" dirty="0" smtClean="0"/>
              <a:t>Click to edit Master title style</a:t>
            </a:r>
            <a:endParaRPr lang="en-IE" dirty="0"/>
          </a:p>
        </p:txBody>
      </p:sp>
      <p:sp>
        <p:nvSpPr>
          <p:cNvPr id="3" name="Table Placeholder 2"/>
          <p:cNvSpPr>
            <a:spLocks noGrp="1"/>
          </p:cNvSpPr>
          <p:nvPr>
            <p:ph type="tbl" idx="1"/>
          </p:nvPr>
        </p:nvSpPr>
        <p:spPr>
          <a:xfrm>
            <a:off x="179388" y="1566863"/>
            <a:ext cx="8785225" cy="4525962"/>
          </a:xfrm>
        </p:spPr>
        <p:txBody>
          <a:bodyPr/>
          <a:lstStyle/>
          <a:p>
            <a:pPr lvl="0"/>
            <a:endParaRPr lang="en-IE" noProof="0" dirty="0" smtClean="0"/>
          </a:p>
        </p:txBody>
      </p:sp>
    </p:spTree>
    <p:extLst>
      <p:ext uri="{BB962C8B-B14F-4D97-AF65-F5344CB8AC3E}">
        <p14:creationId xmlns:p14="http://schemas.microsoft.com/office/powerpoint/2010/main" val="1522751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3" y="1206500"/>
            <a:ext cx="7272338"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179388" y="1998663"/>
            <a:ext cx="8785225"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68871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746341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57210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315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989138"/>
            <a:ext cx="42799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25" y="1989138"/>
            <a:ext cx="4281488"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91436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9011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Mast-head II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512" y="1277888"/>
            <a:ext cx="5688631" cy="1143000"/>
          </a:xfrm>
        </p:spPr>
        <p:txBody>
          <a:bodyPr/>
          <a:lstStyle>
            <a:lvl1pPr algn="l">
              <a:defRPr sz="2400" b="1"/>
            </a:lvl1pPr>
          </a:lstStyle>
          <a:p>
            <a:r>
              <a:rPr lang="en-US" dirty="0" smtClean="0"/>
              <a:t>Click to edit Master title style</a:t>
            </a:r>
            <a:endParaRPr lang="en-IE" dirty="0"/>
          </a:p>
        </p:txBody>
      </p:sp>
      <p:sp>
        <p:nvSpPr>
          <p:cNvPr id="3" name="Content Placeholder 2"/>
          <p:cNvSpPr>
            <a:spLocks noGrp="1"/>
          </p:cNvSpPr>
          <p:nvPr>
            <p:ph idx="1"/>
          </p:nvPr>
        </p:nvSpPr>
        <p:spPr>
          <a:xfrm>
            <a:off x="179388" y="2071390"/>
            <a:ext cx="8785225" cy="4525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2060425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01834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499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0761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7898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3116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692150"/>
            <a:ext cx="2195513" cy="58229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692150"/>
            <a:ext cx="64373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5481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88" y="692150"/>
            <a:ext cx="777716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989138"/>
            <a:ext cx="42799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25" y="1989138"/>
            <a:ext cx="4281488"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2273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79388" y="692150"/>
            <a:ext cx="7777162"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0825" y="1989138"/>
            <a:ext cx="4279900" cy="45259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83125" y="1989138"/>
            <a:ext cx="4281488" cy="21859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83125" y="4327525"/>
            <a:ext cx="4281488"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53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79388" y="692150"/>
            <a:ext cx="7777162"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250825" y="1989138"/>
            <a:ext cx="8713788" cy="4525962"/>
          </a:xfrm>
        </p:spPr>
        <p:txBody>
          <a:bodyPr/>
          <a:lstStyle/>
          <a:p>
            <a:pPr lvl="0"/>
            <a:endParaRPr lang="de-DE" noProof="0"/>
          </a:p>
        </p:txBody>
      </p:sp>
    </p:spTree>
    <p:extLst>
      <p:ext uri="{BB962C8B-B14F-4D97-AF65-F5344CB8AC3E}">
        <p14:creationId xmlns:p14="http://schemas.microsoft.com/office/powerpoint/2010/main" val="1705566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Tree>
    <p:extLst>
      <p:ext uri="{BB962C8B-B14F-4D97-AF65-F5344CB8AC3E}">
        <p14:creationId xmlns:p14="http://schemas.microsoft.com/office/powerpoint/2010/main" val="203202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12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Line 10"/>
          <p:cNvSpPr>
            <a:spLocks noChangeShapeType="1"/>
          </p:cNvSpPr>
          <p:nvPr/>
        </p:nvSpPr>
        <p:spPr bwMode="auto">
          <a:xfrm>
            <a:off x="0" y="1125538"/>
            <a:ext cx="9144000" cy="0"/>
          </a:xfrm>
          <a:prstGeom prst="line">
            <a:avLst/>
          </a:prstGeom>
          <a:noFill/>
          <a:ln w="76200" cmpd="tri">
            <a:solidFill>
              <a:schemeClr val="accent2"/>
            </a:solidFill>
            <a:round/>
            <a:headEnd/>
            <a:tailEnd/>
          </a:ln>
        </p:spPr>
        <p:txBody>
          <a:bodyPr>
            <a:prstTxWarp prst="textNoShape">
              <a:avLst/>
            </a:prstTxWarp>
          </a:bodyPr>
          <a:lstStyle/>
          <a:p>
            <a:pPr>
              <a:defRPr/>
            </a:pPr>
            <a:endParaRPr lang="en-US">
              <a:solidFill>
                <a:srgbClr val="000000"/>
              </a:solidFill>
            </a:endParaRPr>
          </a:p>
        </p:txBody>
      </p:sp>
      <p:pic>
        <p:nvPicPr>
          <p:cNvPr id="5" name="Picture 9" descr="Mast-head III"/>
          <p:cNvPicPr>
            <a:picLocks noChangeAspect="1" noChangeArrowheads="1"/>
          </p:cNvPicPr>
          <p:nvPr/>
        </p:nvPicPr>
        <p:blipFill>
          <a:blip r:embed="rId2"/>
          <a:srcRect/>
          <a:stretch>
            <a:fillRect/>
          </a:stretch>
        </p:blipFill>
        <p:spPr bwMode="auto">
          <a:xfrm>
            <a:off x="0" y="0"/>
            <a:ext cx="9144000" cy="1303338"/>
          </a:xfrm>
          <a:prstGeom prst="rect">
            <a:avLst/>
          </a:prstGeom>
          <a:noFill/>
          <a:ln w="9525">
            <a:noFill/>
            <a:miter lim="800000"/>
            <a:headEnd/>
            <a:tailEnd/>
          </a:ln>
        </p:spPr>
      </p:pic>
      <p:pic>
        <p:nvPicPr>
          <p:cNvPr id="6" name="Picture 9" descr="Mast-head III"/>
          <p:cNvPicPr>
            <a:picLocks noChangeAspect="1" noChangeArrowheads="1"/>
          </p:cNvPicPr>
          <p:nvPr/>
        </p:nvPicPr>
        <p:blipFill>
          <a:blip r:embed="rId2"/>
          <a:srcRect/>
          <a:stretch>
            <a:fillRect/>
          </a:stretch>
        </p:blipFill>
        <p:spPr bwMode="auto">
          <a:xfrm>
            <a:off x="0" y="0"/>
            <a:ext cx="9144000" cy="1303338"/>
          </a:xfrm>
          <a:prstGeom prst="rect">
            <a:avLst/>
          </a:prstGeom>
          <a:noFill/>
          <a:ln w="9525">
            <a:noFill/>
            <a:miter lim="800000"/>
            <a:headEnd/>
            <a:tailEnd/>
          </a:ln>
        </p:spPr>
      </p:pic>
      <p:sp>
        <p:nvSpPr>
          <p:cNvPr id="2" name="Title 1"/>
          <p:cNvSpPr>
            <a:spLocks noGrp="1"/>
          </p:cNvSpPr>
          <p:nvPr>
            <p:ph type="title"/>
          </p:nvPr>
        </p:nvSpPr>
        <p:spPr>
          <a:xfrm>
            <a:off x="179512" y="1277888"/>
            <a:ext cx="5688631" cy="1143000"/>
          </a:xfrm>
        </p:spPr>
        <p:txBody>
          <a:bodyPr/>
          <a:lstStyle>
            <a:lvl1pPr algn="l">
              <a:defRPr sz="2400" b="1"/>
            </a:lvl1pPr>
          </a:lstStyle>
          <a:p>
            <a:r>
              <a:rPr lang="en-US" dirty="0" smtClean="0"/>
              <a:t>Click to edit Master title style</a:t>
            </a:r>
            <a:endParaRPr lang="en-IE" dirty="0"/>
          </a:p>
        </p:txBody>
      </p:sp>
      <p:sp>
        <p:nvSpPr>
          <p:cNvPr id="3" name="Content Placeholder 2"/>
          <p:cNvSpPr>
            <a:spLocks noGrp="1"/>
          </p:cNvSpPr>
          <p:nvPr>
            <p:ph idx="1"/>
          </p:nvPr>
        </p:nvSpPr>
        <p:spPr>
          <a:xfrm>
            <a:off x="179388" y="2071390"/>
            <a:ext cx="8785225" cy="4525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306433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31403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79388" y="1566863"/>
            <a:ext cx="431641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566863"/>
            <a:ext cx="43164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565150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547051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extLst>
      <p:ext uri="{BB962C8B-B14F-4D97-AF65-F5344CB8AC3E}">
        <p14:creationId xmlns:p14="http://schemas.microsoft.com/office/powerpoint/2010/main" val="873944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404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2044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18343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546348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25413"/>
            <a:ext cx="2195513" cy="59674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79388" y="125413"/>
            <a:ext cx="6437312" cy="5967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01552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79388" y="1566863"/>
            <a:ext cx="431641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566863"/>
            <a:ext cx="43164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3679255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672" y="908720"/>
            <a:ext cx="5545137" cy="1143000"/>
          </a:xfrm>
        </p:spPr>
        <p:txBody>
          <a:bodyPr/>
          <a:lstStyle/>
          <a:p>
            <a:r>
              <a:rPr lang="en-US" dirty="0" smtClean="0"/>
              <a:t>Click to edit Master title style</a:t>
            </a:r>
            <a:endParaRPr lang="en-IE" dirty="0"/>
          </a:p>
        </p:txBody>
      </p:sp>
      <p:sp>
        <p:nvSpPr>
          <p:cNvPr id="3" name="Text Placeholder 2"/>
          <p:cNvSpPr>
            <a:spLocks noGrp="1"/>
          </p:cNvSpPr>
          <p:nvPr>
            <p:ph type="body" sz="half" idx="1"/>
          </p:nvPr>
        </p:nvSpPr>
        <p:spPr>
          <a:xfrm>
            <a:off x="179388" y="1566863"/>
            <a:ext cx="4316412"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566863"/>
            <a:ext cx="4316413"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843775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31640" y="1124744"/>
            <a:ext cx="5545137" cy="1143000"/>
          </a:xfrm>
        </p:spPr>
        <p:txBody>
          <a:bodyPr/>
          <a:lstStyle/>
          <a:p>
            <a:r>
              <a:rPr lang="en-US" dirty="0" smtClean="0"/>
              <a:t>Click to edit Master title style</a:t>
            </a:r>
            <a:endParaRPr lang="en-IE" dirty="0"/>
          </a:p>
        </p:txBody>
      </p:sp>
      <p:sp>
        <p:nvSpPr>
          <p:cNvPr id="3" name="Table Placeholder 2"/>
          <p:cNvSpPr>
            <a:spLocks noGrp="1"/>
          </p:cNvSpPr>
          <p:nvPr>
            <p:ph type="tbl" idx="1"/>
          </p:nvPr>
        </p:nvSpPr>
        <p:spPr>
          <a:xfrm>
            <a:off x="179388" y="1566863"/>
            <a:ext cx="8785225" cy="4525962"/>
          </a:xfrm>
        </p:spPr>
        <p:txBody>
          <a:bodyPr/>
          <a:lstStyle/>
          <a:p>
            <a:pPr lvl="0"/>
            <a:endParaRPr lang="en-IE" noProof="0" dirty="0" smtClean="0"/>
          </a:p>
        </p:txBody>
      </p:sp>
    </p:spTree>
    <p:extLst>
      <p:ext uri="{BB962C8B-B14F-4D97-AF65-F5344CB8AC3E}">
        <p14:creationId xmlns:p14="http://schemas.microsoft.com/office/powerpoint/2010/main" val="3202270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3" y="1206500"/>
            <a:ext cx="7272338"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179388" y="1998663"/>
            <a:ext cx="8785225"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840407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1654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3831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59330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17367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6330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33133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605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568227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47861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02164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92196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6275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79723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0831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46377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85272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74474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410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extLst>
      <p:ext uri="{BB962C8B-B14F-4D97-AF65-F5344CB8AC3E}">
        <p14:creationId xmlns:p14="http://schemas.microsoft.com/office/powerpoint/2010/main" val="38669733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71210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61611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40285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22090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8746EF-C22A-4A47-990E-BF0DB6C6D2DF}" type="datetimeFigureOut">
              <a:rPr lang="en-GB" smtClean="0">
                <a:solidFill>
                  <a:prstClr val="black">
                    <a:tint val="75000"/>
                  </a:prstClr>
                </a:solidFill>
              </a:rPr>
              <a:pPr/>
              <a:t>11/04/2016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C413023-38CE-400B-BB02-9E1E85824D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21129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50032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ea typeface="MS PGothic" pitchFamily="34" charset="-128"/>
                <a:cs typeface="Arial" charset="0"/>
              </a:defRPr>
            </a:lvl1pPr>
          </a:lstStyle>
          <a:p>
            <a:pPr>
              <a:defRPr/>
            </a:pPr>
            <a:fld id="{8E12FC4A-0AD1-46EC-9BA1-721F13EC7401}" type="datetimeFigureOut">
              <a:rPr lang="en-GB">
                <a:solidFill>
                  <a:prstClr val="black">
                    <a:tint val="75000"/>
                  </a:prstClr>
                </a:solidFill>
              </a:rPr>
              <a:pPr>
                <a:defRPr/>
              </a:pPr>
              <a:t>11/04/2016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cs typeface="Arial" charset="0"/>
              </a:defRPr>
            </a:lvl1p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cs typeface="Arial" charset="0"/>
              </a:defRPr>
            </a:lvl1pPr>
          </a:lstStyle>
          <a:p>
            <a:pPr>
              <a:defRPr/>
            </a:pPr>
            <a:fld id="{0024B1D8-7EF5-4DD7-BA58-D0F8045F878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080986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MS PGothic" pitchFamily="34" charset="-128"/>
                <a:cs typeface="Arial" charset="0"/>
              </a:defRPr>
            </a:lvl1pPr>
          </a:lstStyle>
          <a:p>
            <a:pPr>
              <a:defRPr/>
            </a:pPr>
            <a:fld id="{3BB4987A-FB5E-46E3-AE74-9A60A5DFBE0E}" type="datetimeFigureOut">
              <a:rPr lang="en-GB">
                <a:solidFill>
                  <a:prstClr val="black">
                    <a:tint val="75000"/>
                  </a:prstClr>
                </a:solidFill>
              </a:rPr>
              <a:pPr>
                <a:defRPr/>
              </a:pPr>
              <a:t>11/04/2016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cs typeface="Arial" charset="0"/>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cs typeface="Arial" charset="0"/>
              </a:defRPr>
            </a:lvl1pPr>
          </a:lstStyle>
          <a:p>
            <a:pPr>
              <a:defRPr/>
            </a:pPr>
            <a:fld id="{067DA396-6D51-416D-9401-FBCD5149FCF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890571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2756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MS PGothic" pitchFamily="34" charset="-128"/>
                <a:cs typeface="Arial" charset="0"/>
              </a:defRPr>
            </a:lvl1pPr>
          </a:lstStyle>
          <a:p>
            <a:pPr>
              <a:defRPr/>
            </a:pPr>
            <a:fld id="{5A712E47-9B1E-41D2-AA66-B6DE55F238AA}" type="datetimeFigureOut">
              <a:rPr lang="en-GB">
                <a:solidFill>
                  <a:prstClr val="black">
                    <a:tint val="75000"/>
                  </a:prstClr>
                </a:solidFill>
              </a:rPr>
              <a:pPr>
                <a:defRPr/>
              </a:pPr>
              <a:t>11/04/2016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cs typeface="Arial" charset="0"/>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cs typeface="Arial" charset="0"/>
              </a:defRPr>
            </a:lvl1pPr>
          </a:lstStyle>
          <a:p>
            <a:pPr>
              <a:defRPr/>
            </a:pPr>
            <a:fld id="{5BE23580-1387-45E6-8D0C-5B1D7CD4BA2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2909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7803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5588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63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7769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320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13" y="1206500"/>
            <a:ext cx="7272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000" tIns="45720" rIns="54000" bIns="45720" numCol="1" anchor="t" anchorCtr="1" compatLnSpc="1">
            <a:prstTxWarp prst="textNoShape">
              <a:avLst/>
            </a:prstTxWarp>
          </a:bodyPr>
          <a:lstStyle/>
          <a:p>
            <a:pPr lvl="0"/>
            <a:r>
              <a:rPr lang="en-US" altLang="en-US" smtClean="0"/>
              <a:t>Titelmasterformat durch Klicken bearbeiten</a:t>
            </a:r>
          </a:p>
        </p:txBody>
      </p:sp>
      <p:sp>
        <p:nvSpPr>
          <p:cNvPr id="1027" name="Rectangle 3"/>
          <p:cNvSpPr>
            <a:spLocks noGrp="1" noChangeArrowheads="1"/>
          </p:cNvSpPr>
          <p:nvPr>
            <p:ph type="body" idx="1"/>
          </p:nvPr>
        </p:nvSpPr>
        <p:spPr bwMode="auto">
          <a:xfrm>
            <a:off x="179388" y="1998663"/>
            <a:ext cx="878522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Textmasterformate durch Klicken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a:t>
            </a:r>
          </a:p>
        </p:txBody>
      </p:sp>
      <p:sp>
        <p:nvSpPr>
          <p:cNvPr id="1028" name="Line 10"/>
          <p:cNvSpPr>
            <a:spLocks noChangeShapeType="1"/>
          </p:cNvSpPr>
          <p:nvPr/>
        </p:nvSpPr>
        <p:spPr bwMode="auto">
          <a:xfrm>
            <a:off x="0" y="1125538"/>
            <a:ext cx="9144000" cy="0"/>
          </a:xfrm>
          <a:prstGeom prst="line">
            <a:avLst/>
          </a:prstGeom>
          <a:noFill/>
          <a:ln w="76200" cmpd="tri">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3200">
              <a:solidFill>
                <a:srgbClr val="000000"/>
              </a:solidFill>
              <a:latin typeface="Arial" charset="0"/>
              <a:ea typeface="MS PGothic" pitchFamily="34" charset="-128"/>
            </a:endParaRPr>
          </a:p>
        </p:txBody>
      </p:sp>
      <p:pic>
        <p:nvPicPr>
          <p:cNvPr id="1029" name="Picture 9" descr="Mast-head III" title="TEEB for Agriculture and Food"/>
          <p:cNvPicPr>
            <a:picLocks noChangeAspect="1" noChangeArrowheads="1"/>
          </p:cNvPicPr>
          <p:nvPr/>
        </p:nvPicPr>
        <p:blipFill>
          <a:blip r:embed="rId16"/>
          <a:srcRect/>
          <a:stretch>
            <a:fillRect/>
          </a:stretch>
        </p:blipFill>
        <p:spPr bwMode="auto">
          <a:xfrm>
            <a:off x="0" y="0"/>
            <a:ext cx="91440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926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p:txStyles>
    <p:titleStyle>
      <a:lvl1pPr algn="l" rtl="0" eaLnBrk="0" fontAlgn="base" hangingPunct="0">
        <a:spcBef>
          <a:spcPct val="0"/>
        </a:spcBef>
        <a:spcAft>
          <a:spcPct val="0"/>
        </a:spcAft>
        <a:defRPr sz="2400" b="1">
          <a:solidFill>
            <a:schemeClr val="accent2"/>
          </a:solidFill>
          <a:latin typeface="+mj-lt"/>
          <a:ea typeface="MS PGothic" pitchFamily="34" charset="-128"/>
          <a:cs typeface="+mj-cs"/>
        </a:defRPr>
      </a:lvl1pPr>
      <a:lvl2pPr algn="l" rtl="0" eaLnBrk="0" fontAlgn="base" hangingPunct="0">
        <a:spcBef>
          <a:spcPct val="0"/>
        </a:spcBef>
        <a:spcAft>
          <a:spcPct val="0"/>
        </a:spcAft>
        <a:defRPr sz="2400" b="1">
          <a:solidFill>
            <a:schemeClr val="accent2"/>
          </a:solidFill>
          <a:latin typeface="Tahoma" pitchFamily="34" charset="0"/>
          <a:ea typeface="MS PGothic" pitchFamily="34" charset="-128"/>
        </a:defRPr>
      </a:lvl2pPr>
      <a:lvl3pPr algn="l" rtl="0" eaLnBrk="0" fontAlgn="base" hangingPunct="0">
        <a:spcBef>
          <a:spcPct val="0"/>
        </a:spcBef>
        <a:spcAft>
          <a:spcPct val="0"/>
        </a:spcAft>
        <a:defRPr sz="2400" b="1">
          <a:solidFill>
            <a:schemeClr val="accent2"/>
          </a:solidFill>
          <a:latin typeface="Tahoma" pitchFamily="34" charset="0"/>
          <a:ea typeface="MS PGothic" pitchFamily="34" charset="-128"/>
        </a:defRPr>
      </a:lvl3pPr>
      <a:lvl4pPr algn="l" rtl="0" eaLnBrk="0" fontAlgn="base" hangingPunct="0">
        <a:spcBef>
          <a:spcPct val="0"/>
        </a:spcBef>
        <a:spcAft>
          <a:spcPct val="0"/>
        </a:spcAft>
        <a:defRPr sz="2400" b="1">
          <a:solidFill>
            <a:schemeClr val="accent2"/>
          </a:solidFill>
          <a:latin typeface="Tahoma" pitchFamily="34" charset="0"/>
          <a:ea typeface="MS PGothic" pitchFamily="34" charset="-128"/>
        </a:defRPr>
      </a:lvl4pPr>
      <a:lvl5pPr algn="l" rtl="0" eaLnBrk="0" fontAlgn="base" hangingPunct="0">
        <a:spcBef>
          <a:spcPct val="0"/>
        </a:spcBef>
        <a:spcAft>
          <a:spcPct val="0"/>
        </a:spcAft>
        <a:defRPr sz="2400" b="1">
          <a:solidFill>
            <a:schemeClr val="accent2"/>
          </a:solidFill>
          <a:latin typeface="Tahoma" pitchFamily="34" charset="0"/>
          <a:ea typeface="MS PGothic" pitchFamily="34" charset="-128"/>
        </a:defRPr>
      </a:lvl5pPr>
      <a:lvl6pPr marL="457200" algn="ctr" rtl="0" fontAlgn="base">
        <a:spcBef>
          <a:spcPct val="0"/>
        </a:spcBef>
        <a:spcAft>
          <a:spcPct val="0"/>
        </a:spcAft>
        <a:defRPr sz="2800">
          <a:solidFill>
            <a:schemeClr val="accent2"/>
          </a:solidFill>
          <a:latin typeface="Tahoma" pitchFamily="34" charset="0"/>
        </a:defRPr>
      </a:lvl6pPr>
      <a:lvl7pPr marL="914400" algn="ctr" rtl="0" fontAlgn="base">
        <a:spcBef>
          <a:spcPct val="0"/>
        </a:spcBef>
        <a:spcAft>
          <a:spcPct val="0"/>
        </a:spcAft>
        <a:defRPr sz="2800">
          <a:solidFill>
            <a:schemeClr val="accent2"/>
          </a:solidFill>
          <a:latin typeface="Tahoma" pitchFamily="34" charset="0"/>
        </a:defRPr>
      </a:lvl7pPr>
      <a:lvl8pPr marL="1371600" algn="ctr" rtl="0" fontAlgn="base">
        <a:spcBef>
          <a:spcPct val="0"/>
        </a:spcBef>
        <a:spcAft>
          <a:spcPct val="0"/>
        </a:spcAft>
        <a:defRPr sz="2800">
          <a:solidFill>
            <a:schemeClr val="accent2"/>
          </a:solidFill>
          <a:latin typeface="Tahoma" pitchFamily="34" charset="0"/>
        </a:defRPr>
      </a:lvl8pPr>
      <a:lvl9pPr marL="1828800" algn="ctr" rtl="0" fontAlgn="base">
        <a:spcBef>
          <a:spcPct val="0"/>
        </a:spcBef>
        <a:spcAft>
          <a:spcPct val="0"/>
        </a:spcAft>
        <a:defRPr sz="2800">
          <a:solidFill>
            <a:schemeClr val="accent2"/>
          </a:solidFill>
          <a:latin typeface="Tahoma"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1600">
          <a:solidFill>
            <a:schemeClr val="accent2"/>
          </a:solidFill>
          <a:latin typeface="+mn-lt"/>
          <a:ea typeface="MS PGothic" pitchFamily="34" charset="-128"/>
        </a:defRPr>
      </a:lvl2pPr>
      <a:lvl3pPr marL="1143000" indent="-228600" algn="l" rtl="0" eaLnBrk="0" fontAlgn="base" hangingPunct="0">
        <a:spcBef>
          <a:spcPct val="20000"/>
        </a:spcBef>
        <a:spcAft>
          <a:spcPct val="0"/>
        </a:spcAft>
        <a:buChar char="•"/>
        <a:defRPr sz="1400">
          <a:solidFill>
            <a:srgbClr val="FF3300"/>
          </a:solidFill>
          <a:latin typeface="+mn-lt"/>
          <a:ea typeface="MS PGothic" pitchFamily="34" charset="-128"/>
        </a:defRPr>
      </a:lvl3pPr>
      <a:lvl4pPr marL="1600200" indent="-228600" algn="l" rtl="0" eaLnBrk="0" fontAlgn="base" hangingPunct="0">
        <a:spcBef>
          <a:spcPct val="20000"/>
        </a:spcBef>
        <a:spcAft>
          <a:spcPct val="0"/>
        </a:spcAft>
        <a:buChar char="–"/>
        <a:defRPr sz="1200">
          <a:solidFill>
            <a:schemeClr val="bg2"/>
          </a:solidFill>
          <a:latin typeface="+mn-lt"/>
          <a:ea typeface="MS PGothic" pitchFamily="34" charset="-128"/>
        </a:defRPr>
      </a:lvl4pPr>
      <a:lvl5pPr marL="2057400" indent="-228600" algn="l" rtl="0" eaLnBrk="0" fontAlgn="base" hangingPunct="0">
        <a:spcBef>
          <a:spcPct val="20000"/>
        </a:spcBef>
        <a:spcAft>
          <a:spcPct val="0"/>
        </a:spcAft>
        <a:buChar char="»"/>
        <a:defRPr sz="1000">
          <a:solidFill>
            <a:schemeClr val="tx2"/>
          </a:solidFill>
          <a:latin typeface="+mn-lt"/>
          <a:ea typeface="MS PGothic" pitchFamily="34" charset="-128"/>
        </a:defRPr>
      </a:lvl5pPr>
      <a:lvl6pPr marL="2514600" indent="-228600" algn="l" rtl="0" fontAlgn="base">
        <a:spcBef>
          <a:spcPct val="20000"/>
        </a:spcBef>
        <a:spcAft>
          <a:spcPct val="0"/>
        </a:spcAft>
        <a:buChar char="»"/>
        <a:defRPr sz="1000">
          <a:solidFill>
            <a:schemeClr val="tx2"/>
          </a:solidFill>
          <a:latin typeface="+mn-lt"/>
        </a:defRPr>
      </a:lvl6pPr>
      <a:lvl7pPr marL="2971800" indent="-228600" algn="l" rtl="0" fontAlgn="base">
        <a:spcBef>
          <a:spcPct val="20000"/>
        </a:spcBef>
        <a:spcAft>
          <a:spcPct val="0"/>
        </a:spcAft>
        <a:buChar char="»"/>
        <a:defRPr sz="1000">
          <a:solidFill>
            <a:schemeClr val="tx2"/>
          </a:solidFill>
          <a:latin typeface="+mn-lt"/>
        </a:defRPr>
      </a:lvl7pPr>
      <a:lvl8pPr marL="3429000" indent="-228600" algn="l" rtl="0" fontAlgn="base">
        <a:spcBef>
          <a:spcPct val="20000"/>
        </a:spcBef>
        <a:spcAft>
          <a:spcPct val="0"/>
        </a:spcAft>
        <a:buChar char="»"/>
        <a:defRPr sz="1000">
          <a:solidFill>
            <a:schemeClr val="tx2"/>
          </a:solidFill>
          <a:latin typeface="+mn-lt"/>
        </a:defRPr>
      </a:lvl8pPr>
      <a:lvl9pPr marL="3886200" indent="-228600" algn="l" rtl="0" fontAlgn="base">
        <a:spcBef>
          <a:spcPct val="20000"/>
        </a:spcBef>
        <a:spcAft>
          <a:spcPct val="0"/>
        </a:spcAft>
        <a:buChar char="»"/>
        <a:defRPr sz="1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250825" y="1989138"/>
            <a:ext cx="871378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075" name="Picture 3" descr="Mast-head III"/>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5"/>
          <p:cNvSpPr>
            <a:spLocks noGrp="1" noChangeArrowheads="1"/>
          </p:cNvSpPr>
          <p:nvPr>
            <p:ph type="title"/>
          </p:nvPr>
        </p:nvSpPr>
        <p:spPr bwMode="auto">
          <a:xfrm>
            <a:off x="179388" y="692150"/>
            <a:ext cx="77771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Click to edit Master title style</a:t>
            </a:r>
          </a:p>
        </p:txBody>
      </p:sp>
    </p:spTree>
    <p:extLst>
      <p:ext uri="{BB962C8B-B14F-4D97-AF65-F5344CB8AC3E}">
        <p14:creationId xmlns:p14="http://schemas.microsoft.com/office/powerpoint/2010/main" val="34208179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214365"/>
          </a:solidFill>
          <a:latin typeface="+mj-lt"/>
          <a:ea typeface="MS PGothic" pitchFamily="34" charset="-128"/>
          <a:cs typeface="+mj-cs"/>
        </a:defRPr>
      </a:lvl1pPr>
      <a:lvl2pPr algn="l" rtl="0" eaLnBrk="0" fontAlgn="base" hangingPunct="0">
        <a:spcBef>
          <a:spcPct val="0"/>
        </a:spcBef>
        <a:spcAft>
          <a:spcPct val="0"/>
        </a:spcAft>
        <a:defRPr sz="2800" b="1">
          <a:solidFill>
            <a:srgbClr val="214365"/>
          </a:solidFill>
          <a:latin typeface="Arial" charset="0"/>
          <a:ea typeface="MS PGothic" pitchFamily="34" charset="-128"/>
        </a:defRPr>
      </a:lvl2pPr>
      <a:lvl3pPr algn="l" rtl="0" eaLnBrk="0" fontAlgn="base" hangingPunct="0">
        <a:spcBef>
          <a:spcPct val="0"/>
        </a:spcBef>
        <a:spcAft>
          <a:spcPct val="0"/>
        </a:spcAft>
        <a:defRPr sz="2800" b="1">
          <a:solidFill>
            <a:srgbClr val="214365"/>
          </a:solidFill>
          <a:latin typeface="Arial" charset="0"/>
          <a:ea typeface="MS PGothic" pitchFamily="34" charset="-128"/>
        </a:defRPr>
      </a:lvl3pPr>
      <a:lvl4pPr algn="l" rtl="0" eaLnBrk="0" fontAlgn="base" hangingPunct="0">
        <a:spcBef>
          <a:spcPct val="0"/>
        </a:spcBef>
        <a:spcAft>
          <a:spcPct val="0"/>
        </a:spcAft>
        <a:defRPr sz="2800" b="1">
          <a:solidFill>
            <a:srgbClr val="214365"/>
          </a:solidFill>
          <a:latin typeface="Arial" charset="0"/>
          <a:ea typeface="MS PGothic" pitchFamily="34" charset="-128"/>
        </a:defRPr>
      </a:lvl4pPr>
      <a:lvl5pPr algn="l" rtl="0" eaLnBrk="0" fontAlgn="base" hangingPunct="0">
        <a:spcBef>
          <a:spcPct val="0"/>
        </a:spcBef>
        <a:spcAft>
          <a:spcPct val="0"/>
        </a:spcAft>
        <a:defRPr sz="2800" b="1">
          <a:solidFill>
            <a:srgbClr val="214365"/>
          </a:solidFill>
          <a:latin typeface="Arial" charset="0"/>
          <a:ea typeface="MS PGothic" pitchFamily="34" charset="-128"/>
        </a:defRPr>
      </a:lvl5pPr>
      <a:lvl6pPr marL="457200" algn="l" rtl="0" fontAlgn="base">
        <a:spcBef>
          <a:spcPct val="0"/>
        </a:spcBef>
        <a:spcAft>
          <a:spcPct val="0"/>
        </a:spcAft>
        <a:defRPr sz="2800" b="1">
          <a:solidFill>
            <a:srgbClr val="214365"/>
          </a:solidFill>
          <a:latin typeface="Arial" charset="0"/>
        </a:defRPr>
      </a:lvl6pPr>
      <a:lvl7pPr marL="914400" algn="l" rtl="0" fontAlgn="base">
        <a:spcBef>
          <a:spcPct val="0"/>
        </a:spcBef>
        <a:spcAft>
          <a:spcPct val="0"/>
        </a:spcAft>
        <a:defRPr sz="2800" b="1">
          <a:solidFill>
            <a:srgbClr val="214365"/>
          </a:solidFill>
          <a:latin typeface="Arial" charset="0"/>
        </a:defRPr>
      </a:lvl7pPr>
      <a:lvl8pPr marL="1371600" algn="l" rtl="0" fontAlgn="base">
        <a:spcBef>
          <a:spcPct val="0"/>
        </a:spcBef>
        <a:spcAft>
          <a:spcPct val="0"/>
        </a:spcAft>
        <a:defRPr sz="2800" b="1">
          <a:solidFill>
            <a:srgbClr val="214365"/>
          </a:solidFill>
          <a:latin typeface="Arial" charset="0"/>
        </a:defRPr>
      </a:lvl8pPr>
      <a:lvl9pPr marL="1828800" algn="l" rtl="0" fontAlgn="base">
        <a:spcBef>
          <a:spcPct val="0"/>
        </a:spcBef>
        <a:spcAft>
          <a:spcPct val="0"/>
        </a:spcAft>
        <a:defRPr sz="2800" b="1">
          <a:solidFill>
            <a:srgbClr val="214365"/>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13" y="1206500"/>
            <a:ext cx="7272338" cy="1143000"/>
          </a:xfrm>
          <a:prstGeom prst="rect">
            <a:avLst/>
          </a:prstGeom>
          <a:noFill/>
          <a:ln w="9525">
            <a:noFill/>
            <a:miter lim="800000"/>
            <a:headEnd/>
            <a:tailEnd/>
          </a:ln>
        </p:spPr>
        <p:txBody>
          <a:bodyPr vert="horz" wrap="square" lIns="54000" tIns="45720" rIns="54000" bIns="45720" numCol="1" anchor="t" anchorCtr="1" compatLnSpc="1">
            <a:prstTxWarp prst="textNoShape">
              <a:avLst/>
            </a:prstTxWarp>
          </a:bodyPr>
          <a:lstStyle/>
          <a:p>
            <a:pPr lvl="0"/>
            <a:r>
              <a:rPr lang="en-US"/>
              <a:t>Titelmasterformat durch Klicken bearbeiten</a:t>
            </a:r>
          </a:p>
        </p:txBody>
      </p:sp>
      <p:sp>
        <p:nvSpPr>
          <p:cNvPr id="1027" name="Rectangle 3"/>
          <p:cNvSpPr>
            <a:spLocks noGrp="1" noChangeArrowheads="1"/>
          </p:cNvSpPr>
          <p:nvPr>
            <p:ph type="body" idx="1"/>
          </p:nvPr>
        </p:nvSpPr>
        <p:spPr bwMode="auto">
          <a:xfrm>
            <a:off x="179388" y="1998663"/>
            <a:ext cx="8785225"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p>
        </p:txBody>
      </p:sp>
      <p:sp>
        <p:nvSpPr>
          <p:cNvPr id="1028" name="Line 10"/>
          <p:cNvSpPr>
            <a:spLocks noChangeShapeType="1"/>
          </p:cNvSpPr>
          <p:nvPr/>
        </p:nvSpPr>
        <p:spPr bwMode="auto">
          <a:xfrm>
            <a:off x="0" y="1125538"/>
            <a:ext cx="9144000" cy="0"/>
          </a:xfrm>
          <a:prstGeom prst="line">
            <a:avLst/>
          </a:prstGeom>
          <a:noFill/>
          <a:ln w="76200" cmpd="tri">
            <a:solidFill>
              <a:schemeClr val="accent2"/>
            </a:solidFill>
            <a:round/>
            <a:headEnd/>
            <a:tailEnd/>
          </a:ln>
        </p:spPr>
        <p:txBody>
          <a:bodyPr>
            <a:prstTxWarp prst="textNoShape">
              <a:avLst/>
            </a:prstTxWarp>
          </a:bodyPr>
          <a:lstStyle/>
          <a:p>
            <a:pPr>
              <a:defRPr/>
            </a:pPr>
            <a:endParaRPr lang="en-US">
              <a:solidFill>
                <a:srgbClr val="000000"/>
              </a:solidFill>
            </a:endParaRPr>
          </a:p>
        </p:txBody>
      </p:sp>
      <p:pic>
        <p:nvPicPr>
          <p:cNvPr id="1029" name="Picture 9" descr="Mast-head III"/>
          <p:cNvPicPr>
            <a:picLocks noChangeAspect="1" noChangeArrowheads="1"/>
          </p:cNvPicPr>
          <p:nvPr/>
        </p:nvPicPr>
        <p:blipFill>
          <a:blip r:embed="rId16"/>
          <a:srcRect/>
          <a:stretch>
            <a:fillRect/>
          </a:stretch>
        </p:blipFill>
        <p:spPr bwMode="auto">
          <a:xfrm>
            <a:off x="0" y="0"/>
            <a:ext cx="9144000" cy="1303338"/>
          </a:xfrm>
          <a:prstGeom prst="rect">
            <a:avLst/>
          </a:prstGeom>
          <a:noFill/>
          <a:ln w="9525">
            <a:noFill/>
            <a:miter lim="800000"/>
            <a:headEnd/>
            <a:tailEnd/>
          </a:ln>
        </p:spPr>
      </p:pic>
    </p:spTree>
    <p:extLst>
      <p:ext uri="{BB962C8B-B14F-4D97-AF65-F5344CB8AC3E}">
        <p14:creationId xmlns:p14="http://schemas.microsoft.com/office/powerpoint/2010/main" val="37799863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accent2"/>
          </a:solidFill>
          <a:latin typeface="+mj-lt"/>
          <a:ea typeface="MS PGothic" pitchFamily="34" charset="-128"/>
          <a:cs typeface="MS PGothic" pitchFamily="34" charset="-128"/>
        </a:defRPr>
      </a:lvl1pPr>
      <a:lvl2pPr algn="l" rtl="0" eaLnBrk="0" fontAlgn="base" hangingPunct="0">
        <a:spcBef>
          <a:spcPct val="0"/>
        </a:spcBef>
        <a:spcAft>
          <a:spcPct val="0"/>
        </a:spcAft>
        <a:defRPr sz="2400" b="1">
          <a:solidFill>
            <a:schemeClr val="accent2"/>
          </a:solidFill>
          <a:latin typeface="Tahoma" pitchFamily="34" charset="0"/>
          <a:ea typeface="MS PGothic" pitchFamily="34" charset="-128"/>
          <a:cs typeface="MS PGothic" pitchFamily="34" charset="-128"/>
        </a:defRPr>
      </a:lvl2pPr>
      <a:lvl3pPr algn="l" rtl="0" eaLnBrk="0" fontAlgn="base" hangingPunct="0">
        <a:spcBef>
          <a:spcPct val="0"/>
        </a:spcBef>
        <a:spcAft>
          <a:spcPct val="0"/>
        </a:spcAft>
        <a:defRPr sz="2400" b="1">
          <a:solidFill>
            <a:schemeClr val="accent2"/>
          </a:solidFill>
          <a:latin typeface="Tahoma" pitchFamily="34" charset="0"/>
          <a:ea typeface="MS PGothic" pitchFamily="34" charset="-128"/>
          <a:cs typeface="MS PGothic" pitchFamily="34" charset="-128"/>
        </a:defRPr>
      </a:lvl3pPr>
      <a:lvl4pPr algn="l" rtl="0" eaLnBrk="0" fontAlgn="base" hangingPunct="0">
        <a:spcBef>
          <a:spcPct val="0"/>
        </a:spcBef>
        <a:spcAft>
          <a:spcPct val="0"/>
        </a:spcAft>
        <a:defRPr sz="2400" b="1">
          <a:solidFill>
            <a:schemeClr val="accent2"/>
          </a:solidFill>
          <a:latin typeface="Tahoma" pitchFamily="34" charset="0"/>
          <a:ea typeface="MS PGothic" pitchFamily="34" charset="-128"/>
          <a:cs typeface="MS PGothic" pitchFamily="34" charset="-128"/>
        </a:defRPr>
      </a:lvl4pPr>
      <a:lvl5pPr algn="l" rtl="0" eaLnBrk="0" fontAlgn="base" hangingPunct="0">
        <a:spcBef>
          <a:spcPct val="0"/>
        </a:spcBef>
        <a:spcAft>
          <a:spcPct val="0"/>
        </a:spcAft>
        <a:defRPr sz="2400" b="1">
          <a:solidFill>
            <a:schemeClr val="accent2"/>
          </a:solidFill>
          <a:latin typeface="Tahoma" pitchFamily="34" charset="0"/>
          <a:ea typeface="MS PGothic" pitchFamily="34" charset="-128"/>
          <a:cs typeface="MS PGothic" pitchFamily="34" charset="-128"/>
        </a:defRPr>
      </a:lvl5pPr>
      <a:lvl6pPr marL="457200" algn="ctr" rtl="0" fontAlgn="base">
        <a:spcBef>
          <a:spcPct val="0"/>
        </a:spcBef>
        <a:spcAft>
          <a:spcPct val="0"/>
        </a:spcAft>
        <a:defRPr sz="2800">
          <a:solidFill>
            <a:schemeClr val="accent2"/>
          </a:solidFill>
          <a:latin typeface="Tahoma" pitchFamily="34" charset="0"/>
        </a:defRPr>
      </a:lvl6pPr>
      <a:lvl7pPr marL="914400" algn="ctr" rtl="0" fontAlgn="base">
        <a:spcBef>
          <a:spcPct val="0"/>
        </a:spcBef>
        <a:spcAft>
          <a:spcPct val="0"/>
        </a:spcAft>
        <a:defRPr sz="2800">
          <a:solidFill>
            <a:schemeClr val="accent2"/>
          </a:solidFill>
          <a:latin typeface="Tahoma" pitchFamily="34" charset="0"/>
        </a:defRPr>
      </a:lvl7pPr>
      <a:lvl8pPr marL="1371600" algn="ctr" rtl="0" fontAlgn="base">
        <a:spcBef>
          <a:spcPct val="0"/>
        </a:spcBef>
        <a:spcAft>
          <a:spcPct val="0"/>
        </a:spcAft>
        <a:defRPr sz="2800">
          <a:solidFill>
            <a:schemeClr val="accent2"/>
          </a:solidFill>
          <a:latin typeface="Tahoma" pitchFamily="34" charset="0"/>
        </a:defRPr>
      </a:lvl8pPr>
      <a:lvl9pPr marL="1828800" algn="ctr" rtl="0" fontAlgn="base">
        <a:spcBef>
          <a:spcPct val="0"/>
        </a:spcBef>
        <a:spcAft>
          <a:spcPct val="0"/>
        </a:spcAft>
        <a:defRPr sz="2800">
          <a:solidFill>
            <a:schemeClr val="accent2"/>
          </a:solidFill>
          <a:latin typeface="Tahoma"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1600">
          <a:solidFill>
            <a:schemeClr val="accent2"/>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Char char="•"/>
        <a:defRPr sz="1400">
          <a:solidFill>
            <a:srgbClr val="FF3300"/>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Char char="–"/>
        <a:defRPr sz="1200">
          <a:solidFill>
            <a:schemeClr val="bg2"/>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Char char="»"/>
        <a:defRPr sz="1000">
          <a:solidFill>
            <a:schemeClr val="tx2"/>
          </a:solidFill>
          <a:latin typeface="+mn-lt"/>
          <a:ea typeface="MS PGothic" pitchFamily="34" charset="-128"/>
          <a:cs typeface="MS PGothic" pitchFamily="34" charset="-128"/>
        </a:defRPr>
      </a:lvl5pPr>
      <a:lvl6pPr marL="2514600" indent="-228600" algn="l" rtl="0" fontAlgn="base">
        <a:spcBef>
          <a:spcPct val="20000"/>
        </a:spcBef>
        <a:spcAft>
          <a:spcPct val="0"/>
        </a:spcAft>
        <a:buChar char="»"/>
        <a:defRPr sz="1000">
          <a:solidFill>
            <a:schemeClr val="tx2"/>
          </a:solidFill>
          <a:latin typeface="+mn-lt"/>
        </a:defRPr>
      </a:lvl6pPr>
      <a:lvl7pPr marL="2971800" indent="-228600" algn="l" rtl="0" fontAlgn="base">
        <a:spcBef>
          <a:spcPct val="20000"/>
        </a:spcBef>
        <a:spcAft>
          <a:spcPct val="0"/>
        </a:spcAft>
        <a:buChar char="»"/>
        <a:defRPr sz="1000">
          <a:solidFill>
            <a:schemeClr val="tx2"/>
          </a:solidFill>
          <a:latin typeface="+mn-lt"/>
        </a:defRPr>
      </a:lvl7pPr>
      <a:lvl8pPr marL="3429000" indent="-228600" algn="l" rtl="0" fontAlgn="base">
        <a:spcBef>
          <a:spcPct val="20000"/>
        </a:spcBef>
        <a:spcAft>
          <a:spcPct val="0"/>
        </a:spcAft>
        <a:buChar char="»"/>
        <a:defRPr sz="1000">
          <a:solidFill>
            <a:schemeClr val="tx2"/>
          </a:solidFill>
          <a:latin typeface="+mn-lt"/>
        </a:defRPr>
      </a:lvl8pPr>
      <a:lvl9pPr marL="3886200" indent="-228600" algn="l" rtl="0" fontAlgn="base">
        <a:spcBef>
          <a:spcPct val="20000"/>
        </a:spcBef>
        <a:spcAft>
          <a:spcPct val="0"/>
        </a:spcAft>
        <a:buChar char="»"/>
        <a:defRPr sz="1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746EF-C22A-4A47-990E-BF0DB6C6D2DF}" type="datetimeFigureOut">
              <a:rPr lang="en-GB" smtClean="0">
                <a:solidFill>
                  <a:prstClr val="black">
                    <a:tint val="75000"/>
                  </a:prstClr>
                </a:solidFill>
                <a:ea typeface="MS PGothic" pitchFamily="34" charset="-128"/>
              </a:rPr>
              <a:pPr/>
              <a:t>11/04/2016</a:t>
            </a:fld>
            <a:endParaRPr lang="en-GB">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13023-38CE-400B-BB02-9E1E85824DD8}" type="slidenum">
              <a:rPr lang="en-GB" smtClean="0">
                <a:solidFill>
                  <a:prstClr val="black">
                    <a:tint val="75000"/>
                  </a:prstClr>
                </a:solidFill>
                <a:ea typeface="MS PGothic" pitchFamily="34" charset="-128"/>
              </a:rPr>
              <a:pPr/>
              <a:t>‹#›</a:t>
            </a:fld>
            <a:endParaRPr lang="en-GB">
              <a:solidFill>
                <a:prstClr val="black">
                  <a:tint val="75000"/>
                </a:prstClr>
              </a:solidFill>
              <a:ea typeface="MS PGothic" pitchFamily="34" charset="-128"/>
            </a:endParaRPr>
          </a:p>
        </p:txBody>
      </p:sp>
    </p:spTree>
    <p:extLst>
      <p:ext uri="{BB962C8B-B14F-4D97-AF65-F5344CB8AC3E}">
        <p14:creationId xmlns:p14="http://schemas.microsoft.com/office/powerpoint/2010/main" val="370293804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746EF-C22A-4A47-990E-BF0DB6C6D2DF}" type="datetimeFigureOut">
              <a:rPr lang="en-GB" smtClean="0">
                <a:solidFill>
                  <a:prstClr val="black">
                    <a:tint val="75000"/>
                  </a:prstClr>
                </a:solidFill>
                <a:ea typeface="MS PGothic" pitchFamily="34" charset="-128"/>
              </a:rPr>
              <a:pPr/>
              <a:t>11/04/2016</a:t>
            </a:fld>
            <a:endParaRPr lang="en-GB">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13023-38CE-400B-BB02-9E1E85824DD8}" type="slidenum">
              <a:rPr lang="en-GB" smtClean="0">
                <a:solidFill>
                  <a:prstClr val="black">
                    <a:tint val="75000"/>
                  </a:prstClr>
                </a:solidFill>
                <a:ea typeface="MS PGothic" pitchFamily="34" charset="-128"/>
              </a:rPr>
              <a:pPr/>
              <a:t>‹#›</a:t>
            </a:fld>
            <a:endParaRPr lang="en-GB">
              <a:solidFill>
                <a:prstClr val="black">
                  <a:tint val="75000"/>
                </a:prstClr>
              </a:solidFill>
              <a:ea typeface="MS PGothic" pitchFamily="34" charset="-128"/>
            </a:endParaRPr>
          </a:p>
        </p:txBody>
      </p:sp>
    </p:spTree>
    <p:extLst>
      <p:ext uri="{BB962C8B-B14F-4D97-AF65-F5344CB8AC3E}">
        <p14:creationId xmlns:p14="http://schemas.microsoft.com/office/powerpoint/2010/main" val="46930605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AE0589A4-D546-4262-8E4A-CB4EAB13EFE4}" type="datetimeFigureOut">
              <a:rPr lang="en-GB" smtClean="0">
                <a:solidFill>
                  <a:prstClr val="black">
                    <a:tint val="75000"/>
                  </a:prstClr>
                </a:solidFill>
                <a:latin typeface="Arial" pitchFamily="34" charset="0"/>
                <a:ea typeface="MS PGothic" pitchFamily="34" charset="-128"/>
              </a:rPr>
              <a:pPr fontAlgn="base">
                <a:spcBef>
                  <a:spcPct val="0"/>
                </a:spcBef>
                <a:spcAft>
                  <a:spcPct val="0"/>
                </a:spcAft>
              </a:pPr>
              <a:t>11/04/2016</a:t>
            </a:fld>
            <a:endParaRPr lang="en-GB">
              <a:solidFill>
                <a:prstClr val="black">
                  <a:tint val="75000"/>
                </a:prstClr>
              </a:solidFill>
              <a:latin typeface="Arial" pitchFamily="34" charset="0"/>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GB">
              <a:solidFill>
                <a:prstClr val="black">
                  <a:tint val="75000"/>
                </a:prstClr>
              </a:solidFill>
              <a:latin typeface="Arial" pitchFamily="34" charset="0"/>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4A7E3C7C-D19F-45C1-9313-F4DBE58C1BA6}" type="slidenum">
              <a:rPr lang="en-GB" smtClean="0">
                <a:solidFill>
                  <a:prstClr val="black">
                    <a:tint val="75000"/>
                  </a:prstClr>
                </a:solidFill>
                <a:latin typeface="Arial" pitchFamily="34" charset="0"/>
                <a:ea typeface="MS PGothic" pitchFamily="34" charset="-128"/>
              </a:rPr>
              <a:pPr fontAlgn="base">
                <a:spcBef>
                  <a:spcPct val="0"/>
                </a:spcBef>
                <a:spcAft>
                  <a:spcPct val="0"/>
                </a:spcAft>
              </a:pPr>
              <a:t>‹#›</a:t>
            </a:fld>
            <a:endParaRPr lang="en-GB">
              <a:solidFill>
                <a:prstClr val="black">
                  <a:tint val="75000"/>
                </a:prstClr>
              </a:solidFill>
              <a:latin typeface="Arial" pitchFamily="34" charset="0"/>
              <a:ea typeface="MS PGothic" pitchFamily="34" charset="-128"/>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58835015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7829"/>
          <a:stretch/>
        </p:blipFill>
        <p:spPr>
          <a:xfrm>
            <a:off x="0" y="0"/>
            <a:ext cx="9144000" cy="5635256"/>
          </a:xfrm>
          <a:prstGeom prst="rect">
            <a:avLst/>
          </a:prstGeom>
        </p:spPr>
      </p:pic>
      <p:sp>
        <p:nvSpPr>
          <p:cNvPr id="2052" name="Rectangle 3"/>
          <p:cNvSpPr>
            <a:spLocks noChangeArrowheads="1"/>
          </p:cNvSpPr>
          <p:nvPr/>
        </p:nvSpPr>
        <p:spPr bwMode="auto">
          <a:xfrm>
            <a:off x="0" y="1628453"/>
            <a:ext cx="9144000" cy="30246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fontAlgn="base">
              <a:spcBef>
                <a:spcPts val="9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800" b="1" dirty="0">
                <a:solidFill>
                  <a:srgbClr val="323366"/>
                </a:solidFill>
                <a:latin typeface="Myriad Pro" pitchFamily="34" charset="0"/>
                <a:ea typeface="MS PGothic" pitchFamily="34" charset="-128"/>
                <a:cs typeface="Helvetica" panose="020B0604020202020204" pitchFamily="34" charset="0"/>
              </a:rPr>
              <a:t>TEEB </a:t>
            </a:r>
            <a:r>
              <a:rPr lang="en-US" sz="4800" b="1" dirty="0" smtClean="0">
                <a:solidFill>
                  <a:srgbClr val="323366"/>
                </a:solidFill>
                <a:latin typeface="Myriad Pro" pitchFamily="34" charset="0"/>
                <a:ea typeface="MS PGothic" pitchFamily="34" charset="-128"/>
                <a:cs typeface="Helvetica" panose="020B0604020202020204" pitchFamily="34" charset="0"/>
              </a:rPr>
              <a:t>for Agriculture </a:t>
            </a:r>
            <a:r>
              <a:rPr lang="en-US" sz="4800" b="1" dirty="0">
                <a:solidFill>
                  <a:srgbClr val="323366"/>
                </a:solidFill>
                <a:latin typeface="Myriad Pro" pitchFamily="34" charset="0"/>
                <a:ea typeface="MS PGothic" pitchFamily="34" charset="-128"/>
                <a:cs typeface="Helvetica" panose="020B0604020202020204" pitchFamily="34" charset="0"/>
              </a:rPr>
              <a:t>and </a:t>
            </a:r>
            <a:r>
              <a:rPr lang="en-US" sz="4800" b="1" dirty="0" smtClean="0">
                <a:solidFill>
                  <a:srgbClr val="323366"/>
                </a:solidFill>
                <a:latin typeface="Myriad Pro" pitchFamily="34" charset="0"/>
                <a:ea typeface="MS PGothic" pitchFamily="34" charset="-128"/>
                <a:cs typeface="Helvetica" panose="020B0604020202020204" pitchFamily="34" charset="0"/>
              </a:rPr>
              <a:t>Food</a:t>
            </a:r>
            <a:r>
              <a:rPr lang="en-US" sz="4000" b="1" dirty="0" smtClean="0">
                <a:solidFill>
                  <a:srgbClr val="323366"/>
                </a:solidFill>
                <a:latin typeface="Myriad Pro" pitchFamily="34" charset="0"/>
                <a:ea typeface="MS PGothic" pitchFamily="34" charset="-128"/>
                <a:cs typeface="Helvetica" panose="020B0604020202020204" pitchFamily="34" charset="0"/>
              </a:rPr>
              <a:t>:</a:t>
            </a:r>
          </a:p>
          <a:p>
            <a:pPr algn="ctr" fontAlgn="base">
              <a:spcBef>
                <a:spcPts val="9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b="1" dirty="0">
              <a:solidFill>
                <a:srgbClr val="323366"/>
              </a:solidFill>
              <a:latin typeface="Myriad Pro" pitchFamily="34" charset="0"/>
              <a:ea typeface="MS PGothic" pitchFamily="34" charset="-128"/>
              <a:cs typeface="Helvetica" panose="020B0604020202020204" pitchFamily="34" charset="0"/>
            </a:endParaRPr>
          </a:p>
          <a:p>
            <a:pPr algn="ctr" fontAlgn="base">
              <a:spcBef>
                <a:spcPts val="9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smtClean="0">
                <a:solidFill>
                  <a:srgbClr val="005CA9"/>
                </a:solidFill>
                <a:latin typeface="Myriad Pro" pitchFamily="34" charset="0"/>
                <a:ea typeface="MS PGothic" pitchFamily="34" charset="-128"/>
                <a:cs typeface="Helvetica" panose="020B0604020202020204" pitchFamily="34" charset="0"/>
              </a:rPr>
              <a:t>Expert workshop on SDGs/chemicals &amp; waste </a:t>
            </a:r>
            <a:br>
              <a:rPr lang="en-US" sz="2800" b="1" dirty="0" smtClean="0">
                <a:solidFill>
                  <a:srgbClr val="005CA9"/>
                </a:solidFill>
                <a:latin typeface="Myriad Pro" pitchFamily="34" charset="0"/>
                <a:ea typeface="MS PGothic" pitchFamily="34" charset="-128"/>
                <a:cs typeface="Helvetica" panose="020B0604020202020204" pitchFamily="34" charset="0"/>
              </a:rPr>
            </a:br>
            <a:r>
              <a:rPr lang="en-US" sz="2800" b="1" dirty="0" smtClean="0">
                <a:solidFill>
                  <a:srgbClr val="005CA9"/>
                </a:solidFill>
                <a:latin typeface="Myriad Pro" pitchFamily="34" charset="0"/>
                <a:ea typeface="MS PGothic" pitchFamily="34" charset="-128"/>
                <a:cs typeface="Helvetica" panose="020B0604020202020204" pitchFamily="34" charset="0"/>
              </a:rPr>
              <a:t>Geneva, April 2016  </a:t>
            </a:r>
            <a:endParaRPr lang="en-GB" sz="2400" dirty="0">
              <a:solidFill>
                <a:srgbClr val="005CA9"/>
              </a:solidFill>
              <a:latin typeface="Myriad Pro" pitchFamily="34" charset="0"/>
            </a:endParaRPr>
          </a:p>
          <a:p>
            <a:pPr algn="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b="1" dirty="0">
              <a:solidFill>
                <a:srgbClr val="005CA9"/>
              </a:solidFill>
              <a:latin typeface="Myriad Pro" pitchFamily="34" charset="0"/>
              <a:ea typeface="MS PGothic" pitchFamily="34" charset="-128"/>
              <a:cs typeface="Helvetica" panose="020B0604020202020204" pitchFamily="34" charset="0"/>
            </a:endParaRPr>
          </a:p>
          <a:p>
            <a:pPr algn="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b="1" dirty="0" smtClean="0">
              <a:solidFill>
                <a:srgbClr val="323366"/>
              </a:solidFill>
              <a:latin typeface="Myriad Pro" pitchFamily="34" charset="0"/>
              <a:ea typeface="MS PGothic" pitchFamily="34" charset="-128"/>
              <a:cs typeface="Helvetica" panose="020B0604020202020204" pitchFamily="34" charset="0"/>
            </a:endParaRPr>
          </a:p>
          <a:p>
            <a:pPr algn="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b="1" dirty="0">
              <a:solidFill>
                <a:srgbClr val="323366"/>
              </a:solidFill>
              <a:latin typeface="Myriad Pro" pitchFamily="34" charset="0"/>
              <a:ea typeface="MS PGothic" pitchFamily="34" charset="-128"/>
              <a:cs typeface="Helvetica" panose="020B0604020202020204" pitchFamily="34" charset="0"/>
            </a:endParaRPr>
          </a:p>
          <a:p>
            <a:pPr algn="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b="1" dirty="0">
              <a:solidFill>
                <a:srgbClr val="323366"/>
              </a:solidFill>
              <a:latin typeface="Myriad Pro" pitchFamily="34" charset="0"/>
              <a:ea typeface="MS PGothic" pitchFamily="34" charset="-128"/>
              <a:cs typeface="Helvetica" panose="020B0604020202020204" pitchFamily="34" charset="0"/>
            </a:endParaRPr>
          </a:p>
          <a:p>
            <a:pPr algn="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dirty="0">
              <a:solidFill>
                <a:srgbClr val="323366"/>
              </a:solidFill>
              <a:latin typeface="Myriad Pro" pitchFamily="34" charset="0"/>
              <a:ea typeface="MS PGothic" pitchFamily="34" charset="-128"/>
              <a:cs typeface="Helvetica" panose="020B0604020202020204" pitchFamily="34" charset="0"/>
            </a:endParaRPr>
          </a:p>
          <a:p>
            <a:pPr algn="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dirty="0" smtClean="0">
                <a:solidFill>
                  <a:srgbClr val="323366"/>
                </a:solidFill>
                <a:latin typeface="Myriad Pro" pitchFamily="34" charset="0"/>
                <a:ea typeface="MS PGothic" pitchFamily="34" charset="-128"/>
                <a:cs typeface="Helvetica" panose="020B0604020202020204" pitchFamily="34" charset="0"/>
              </a:rPr>
              <a:t>Dr. </a:t>
            </a:r>
            <a:r>
              <a:rPr lang="en-US" sz="2600" dirty="0">
                <a:solidFill>
                  <a:srgbClr val="323366"/>
                </a:solidFill>
                <a:latin typeface="Myriad Pro" pitchFamily="34" charset="0"/>
                <a:ea typeface="MS PGothic" pitchFamily="34" charset="-128"/>
                <a:cs typeface="Helvetica" panose="020B0604020202020204" pitchFamily="34" charset="0"/>
              </a:rPr>
              <a:t>Salman Hussain </a:t>
            </a:r>
          </a:p>
          <a:p>
            <a:pPr algn="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000" b="1" dirty="0">
                <a:solidFill>
                  <a:srgbClr val="323366"/>
                </a:solidFill>
                <a:latin typeface="Myriad Pro" pitchFamily="34" charset="0"/>
                <a:ea typeface="MS PGothic" pitchFamily="34" charset="-128"/>
                <a:cs typeface="Helvetica" panose="020B0604020202020204" pitchFamily="34" charset="0"/>
              </a:rPr>
              <a:t>UNEP TEEB Office</a:t>
            </a:r>
          </a:p>
          <a:p>
            <a:pPr algn="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323366"/>
                </a:solidFill>
                <a:latin typeface="Myriad Pro" pitchFamily="34" charset="0"/>
                <a:ea typeface="MS PGothic" pitchFamily="34" charset="-128"/>
                <a:cs typeface="Helvetica" panose="020B0604020202020204" pitchFamily="34" charset="0"/>
              </a:rPr>
              <a:t>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328124"/>
            <a:ext cx="2319000" cy="2356254"/>
          </a:xfrm>
          <a:prstGeom prst="rect">
            <a:avLst/>
          </a:prstGeom>
        </p:spPr>
      </p:pic>
    </p:spTree>
    <p:extLst>
      <p:ext uri="{BB962C8B-B14F-4D97-AF65-F5344CB8AC3E}">
        <p14:creationId xmlns:p14="http://schemas.microsoft.com/office/powerpoint/2010/main" val="9381682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17829"/>
          <a:stretch/>
        </p:blipFill>
        <p:spPr>
          <a:xfrm>
            <a:off x="0" y="0"/>
            <a:ext cx="9144000" cy="5635256"/>
          </a:xfrm>
          <a:prstGeom prst="rect">
            <a:avLst/>
          </a:prstGeom>
        </p:spPr>
      </p:pic>
      <p:pic>
        <p:nvPicPr>
          <p:cNvPr id="3072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9633" y="2422178"/>
            <a:ext cx="60864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34996" y="1670762"/>
            <a:ext cx="1666875" cy="283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980728"/>
            <a:ext cx="6103938" cy="142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p:cNvPicPr>
            <a:picLocks noChangeAspect="1"/>
          </p:cNvPicPr>
          <p:nvPr/>
        </p:nvPicPr>
        <p:blipFill>
          <a:blip r:embed="rId7">
            <a:extLst>
              <a:ext uri="{28A0092B-C50C-407E-A947-70E740481C1C}">
                <a14:useLocalDpi xmlns:a14="http://schemas.microsoft.com/office/drawing/2010/main" val="0"/>
              </a:ext>
            </a:extLst>
          </a:blip>
          <a:srcRect l="19298" t="57355" r="58138" b="9077"/>
          <a:stretch>
            <a:fillRect/>
          </a:stretch>
        </p:blipFill>
        <p:spPr bwMode="auto">
          <a:xfrm>
            <a:off x="2448671" y="2853977"/>
            <a:ext cx="12969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9"/>
          <p:cNvPicPr>
            <a:picLocks noChangeAspect="1"/>
          </p:cNvPicPr>
          <p:nvPr/>
        </p:nvPicPr>
        <p:blipFill>
          <a:blip r:embed="rId7">
            <a:extLst>
              <a:ext uri="{28A0092B-C50C-407E-A947-70E740481C1C}">
                <a14:useLocalDpi xmlns:a14="http://schemas.microsoft.com/office/drawing/2010/main" val="0"/>
              </a:ext>
            </a:extLst>
          </a:blip>
          <a:srcRect t="57355" r="80702" b="4472"/>
          <a:stretch>
            <a:fillRect/>
          </a:stretch>
        </p:blipFill>
        <p:spPr bwMode="auto">
          <a:xfrm>
            <a:off x="1296145" y="2894194"/>
            <a:ext cx="1181100" cy="92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0"/>
          <p:cNvPicPr>
            <a:picLocks noChangeAspect="1"/>
          </p:cNvPicPr>
          <p:nvPr/>
        </p:nvPicPr>
        <p:blipFill>
          <a:blip r:embed="rId7">
            <a:extLst>
              <a:ext uri="{28A0092B-C50C-407E-A947-70E740481C1C}">
                <a14:useLocalDpi xmlns:a14="http://schemas.microsoft.com/office/drawing/2010/main" val="0"/>
              </a:ext>
            </a:extLst>
          </a:blip>
          <a:srcRect l="64268" t="1334" r="15891" b="66479"/>
          <a:stretch>
            <a:fillRect/>
          </a:stretch>
        </p:blipFill>
        <p:spPr bwMode="auto">
          <a:xfrm>
            <a:off x="5185520" y="1484495"/>
            <a:ext cx="1212850" cy="77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69157" y="4553661"/>
            <a:ext cx="6076950" cy="197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77683" y="4684895"/>
            <a:ext cx="11906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601814"/>
            <a:ext cx="9144000" cy="830997"/>
          </a:xfrm>
          <a:prstGeom prst="rect">
            <a:avLst/>
          </a:prstGeom>
          <a:noFill/>
        </p:spPr>
        <p:txBody>
          <a:bodyPr wrap="square" rtlCol="0">
            <a:spAutoFit/>
          </a:bodyPr>
          <a:lstStyle/>
          <a:p>
            <a:pPr algn="ctr"/>
            <a:r>
              <a:rPr lang="es-ES" sz="2400" b="1" dirty="0" err="1" smtClean="0">
                <a:solidFill>
                  <a:srgbClr val="99C33A"/>
                </a:solidFill>
                <a:latin typeface="Myriad Pro" pitchFamily="34" charset="0"/>
                <a:ea typeface="MS PGothic" pitchFamily="34" charset="-128"/>
              </a:rPr>
              <a:t>The</a:t>
            </a:r>
            <a:r>
              <a:rPr lang="es-ES" sz="2400" b="1" dirty="0" smtClean="0">
                <a:solidFill>
                  <a:srgbClr val="99C33A"/>
                </a:solidFill>
                <a:latin typeface="Myriad Pro" pitchFamily="34" charset="0"/>
                <a:ea typeface="MS PGothic" pitchFamily="34" charset="-128"/>
              </a:rPr>
              <a:t> ‘eco-</a:t>
            </a:r>
            <a:r>
              <a:rPr lang="es-ES" sz="2400" b="1" dirty="0" err="1" smtClean="0">
                <a:solidFill>
                  <a:srgbClr val="99C33A"/>
                </a:solidFill>
                <a:latin typeface="Myriad Pro" pitchFamily="34" charset="0"/>
                <a:ea typeface="MS PGothic" pitchFamily="34" charset="-128"/>
              </a:rPr>
              <a:t>agri</a:t>
            </a:r>
            <a:r>
              <a:rPr lang="es-ES" sz="2400" b="1" dirty="0" smtClean="0">
                <a:solidFill>
                  <a:srgbClr val="99C33A"/>
                </a:solidFill>
                <a:latin typeface="Myriad Pro" pitchFamily="34" charset="0"/>
                <a:ea typeface="MS PGothic" pitchFamily="34" charset="-128"/>
              </a:rPr>
              <a:t>-</a:t>
            </a:r>
            <a:r>
              <a:rPr lang="es-ES" sz="2400" b="1" dirty="0" err="1" smtClean="0">
                <a:solidFill>
                  <a:srgbClr val="99C33A"/>
                </a:solidFill>
                <a:latin typeface="Myriad Pro" pitchFamily="34" charset="0"/>
                <a:ea typeface="MS PGothic" pitchFamily="34" charset="-128"/>
              </a:rPr>
              <a:t>food</a:t>
            </a:r>
            <a:r>
              <a:rPr lang="es-ES" sz="2400" b="1" dirty="0" smtClean="0">
                <a:solidFill>
                  <a:srgbClr val="99C33A"/>
                </a:solidFill>
                <a:latin typeface="Myriad Pro" pitchFamily="34" charset="0"/>
                <a:ea typeface="MS PGothic" pitchFamily="34" charset="-128"/>
              </a:rPr>
              <a:t>’ </a:t>
            </a:r>
            <a:r>
              <a:rPr lang="es-ES" sz="2400" b="1" dirty="0" err="1" smtClean="0">
                <a:solidFill>
                  <a:srgbClr val="99C33A"/>
                </a:solidFill>
                <a:latin typeface="Myriad Pro" pitchFamily="34" charset="0"/>
                <a:ea typeface="MS PGothic" pitchFamily="34" charset="-128"/>
              </a:rPr>
              <a:t>system</a:t>
            </a:r>
            <a:r>
              <a:rPr lang="es-ES" sz="2400" b="1" dirty="0" smtClean="0">
                <a:solidFill>
                  <a:srgbClr val="99C33A"/>
                </a:solidFill>
                <a:latin typeface="Myriad Pro" pitchFamily="34" charset="0"/>
                <a:ea typeface="MS PGothic" pitchFamily="34" charset="-128"/>
              </a:rPr>
              <a:t> </a:t>
            </a:r>
            <a:r>
              <a:rPr lang="es-ES" sz="2400" b="1" dirty="0" err="1" smtClean="0">
                <a:solidFill>
                  <a:srgbClr val="99C33A"/>
                </a:solidFill>
                <a:latin typeface="Myriad Pro" pitchFamily="34" charset="0"/>
                <a:ea typeface="MS PGothic" pitchFamily="34" charset="-128"/>
              </a:rPr>
              <a:t>complex</a:t>
            </a:r>
            <a:endParaRPr lang="en-GB" sz="2400" b="1" dirty="0" smtClean="0">
              <a:solidFill>
                <a:srgbClr val="99C33A"/>
              </a:solidFill>
              <a:latin typeface="Myriad Pro" pitchFamily="34" charset="0"/>
              <a:ea typeface="MS PGothic" pitchFamily="34" charset="-128"/>
            </a:endParaRPr>
          </a:p>
          <a:p>
            <a:pPr algn="ctr"/>
            <a:endParaRPr lang="en-GB" sz="2400" dirty="0">
              <a:solidFill>
                <a:srgbClr val="323366"/>
              </a:solidFill>
              <a:latin typeface="Myriad Pro" pitchFamily="34" charset="0"/>
              <a:ea typeface="MS PGothic" pitchFamily="34" charset="-128"/>
              <a:cs typeface="HElvetica" panose="020B0604020202020204" pitchFamily="34" charset="0"/>
            </a:endParaRPr>
          </a:p>
        </p:txBody>
      </p:sp>
    </p:spTree>
    <p:extLst>
      <p:ext uri="{BB962C8B-B14F-4D97-AF65-F5344CB8AC3E}">
        <p14:creationId xmlns:p14="http://schemas.microsoft.com/office/powerpoint/2010/main" val="92337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fade">
                                      <p:cBhvr>
                                        <p:cTn id="12" dur="1000"/>
                                        <p:tgtEl>
                                          <p:spTgt spid="307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4"/>
                                        </p:tgtEl>
                                        <p:attrNameLst>
                                          <p:attrName>style.visibility</p:attrName>
                                        </p:attrNameLst>
                                      </p:cBhvr>
                                      <p:to>
                                        <p:strVal val="visible"/>
                                      </p:to>
                                    </p:set>
                                    <p:animEffect transition="in" filter="fade">
                                      <p:cBhvr>
                                        <p:cTn id="17" dur="1000"/>
                                        <p:tgtEl>
                                          <p:spTgt spid="307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27"/>
                                        </p:tgtEl>
                                        <p:attrNameLst>
                                          <p:attrName>style.visibility</p:attrName>
                                        </p:attrNameLst>
                                      </p:cBhvr>
                                      <p:to>
                                        <p:strVal val="visible"/>
                                      </p:to>
                                    </p:set>
                                    <p:animEffect transition="in" filter="fade">
                                      <p:cBhvr>
                                        <p:cTn id="22" dur="1000"/>
                                        <p:tgtEl>
                                          <p:spTgt spid="30727"/>
                                        </p:tgtEl>
                                      </p:cBhvr>
                                    </p:animEffect>
                                  </p:childTnLst>
                                </p:cTn>
                              </p:par>
                              <p:par>
                                <p:cTn id="23" presetID="10" presetClass="entr" presetSubtype="0" fill="hold" nodeType="withEffect">
                                  <p:stCondLst>
                                    <p:cond delay="0"/>
                                  </p:stCondLst>
                                  <p:childTnLst>
                                    <p:set>
                                      <p:cBhvr>
                                        <p:cTn id="24" dur="1" fill="hold">
                                          <p:stCondLst>
                                            <p:cond delay="0"/>
                                          </p:stCondLst>
                                        </p:cTn>
                                        <p:tgtEl>
                                          <p:spTgt spid="30725"/>
                                        </p:tgtEl>
                                        <p:attrNameLst>
                                          <p:attrName>style.visibility</p:attrName>
                                        </p:attrNameLst>
                                      </p:cBhvr>
                                      <p:to>
                                        <p:strVal val="visible"/>
                                      </p:to>
                                    </p:set>
                                    <p:animEffect transition="in" filter="fade">
                                      <p:cBhvr>
                                        <p:cTn id="25" dur="1000"/>
                                        <p:tgtEl>
                                          <p:spTgt spid="30725"/>
                                        </p:tgtEl>
                                      </p:cBhvr>
                                    </p:animEffect>
                                  </p:childTnLst>
                                </p:cTn>
                              </p:par>
                              <p:par>
                                <p:cTn id="26" presetID="10" presetClass="entr" presetSubtype="0" fill="hold" nodeType="withEffect">
                                  <p:stCondLst>
                                    <p:cond delay="0"/>
                                  </p:stCondLst>
                                  <p:childTnLst>
                                    <p:set>
                                      <p:cBhvr>
                                        <p:cTn id="27" dur="1" fill="hold">
                                          <p:stCondLst>
                                            <p:cond delay="0"/>
                                          </p:stCondLst>
                                        </p:cTn>
                                        <p:tgtEl>
                                          <p:spTgt spid="30726"/>
                                        </p:tgtEl>
                                        <p:attrNameLst>
                                          <p:attrName>style.visibility</p:attrName>
                                        </p:attrNameLst>
                                      </p:cBhvr>
                                      <p:to>
                                        <p:strVal val="visible"/>
                                      </p:to>
                                    </p:set>
                                    <p:animEffect transition="in" filter="fade">
                                      <p:cBhvr>
                                        <p:cTn id="28" dur="1000"/>
                                        <p:tgtEl>
                                          <p:spTgt spid="307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28"/>
                                        </p:tgtEl>
                                        <p:attrNameLst>
                                          <p:attrName>style.visibility</p:attrName>
                                        </p:attrNameLst>
                                      </p:cBhvr>
                                      <p:to>
                                        <p:strVal val="visible"/>
                                      </p:to>
                                    </p:set>
                                    <p:animEffect transition="in" filter="fade">
                                      <p:cBhvr>
                                        <p:cTn id="33" dur="1000"/>
                                        <p:tgtEl>
                                          <p:spTgt spid="307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729"/>
                                        </p:tgtEl>
                                        <p:attrNameLst>
                                          <p:attrName>style.visibility</p:attrName>
                                        </p:attrNameLst>
                                      </p:cBhvr>
                                      <p:to>
                                        <p:strVal val="visible"/>
                                      </p:to>
                                    </p:set>
                                    <p:animEffect transition="in" filter="fade">
                                      <p:cBhvr>
                                        <p:cTn id="38" dur="10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18500"/>
          <a:stretch/>
        </p:blipFill>
        <p:spPr>
          <a:xfrm>
            <a:off x="0" y="0"/>
            <a:ext cx="9144000" cy="5589240"/>
          </a:xfrm>
          <a:prstGeom prst="rect">
            <a:avLst/>
          </a:prstGeom>
        </p:spPr>
      </p:pic>
      <p:sp>
        <p:nvSpPr>
          <p:cNvPr id="5" name="Content Placeholder 2"/>
          <p:cNvSpPr txBox="1">
            <a:spLocks/>
          </p:cNvSpPr>
          <p:nvPr/>
        </p:nvSpPr>
        <p:spPr>
          <a:xfrm>
            <a:off x="179512" y="1628800"/>
            <a:ext cx="8856984" cy="3960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altLang="en-US" sz="2000" b="1" dirty="0">
              <a:solidFill>
                <a:srgbClr val="323366"/>
              </a:solidFill>
              <a:latin typeface="Myriad Pro" pitchFamily="34" charset="0"/>
              <a:cs typeface="HElvetica" panose="020B0604020202020204" pitchFamily="34"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4572000" y="1916832"/>
            <a:ext cx="4104456" cy="3591714"/>
          </a:xfrm>
          <a:prstGeom prst="rect">
            <a:avLst/>
          </a:prstGeom>
          <a:ln>
            <a:noFill/>
          </a:ln>
          <a:effectLst>
            <a:outerShdw blurRad="292100" dist="139700" dir="2700000" algn="tl" rotWithShape="0">
              <a:srgbClr val="333333">
                <a:alpha val="65000"/>
              </a:srgbClr>
            </a:outerShdw>
          </a:effectLst>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611560" y="1916832"/>
            <a:ext cx="3600400" cy="36004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0" y="692696"/>
            <a:ext cx="9144000" cy="707886"/>
          </a:xfrm>
          <a:prstGeom prst="rect">
            <a:avLst/>
          </a:prstGeom>
          <a:noFill/>
        </p:spPr>
        <p:txBody>
          <a:bodyPr wrap="square" rtlCol="0">
            <a:spAutoFit/>
          </a:bodyPr>
          <a:lstStyle/>
          <a:p>
            <a:pPr algn="ctr"/>
            <a:r>
              <a:rPr lang="es-ES" sz="4000" b="1" dirty="0" err="1" smtClean="0">
                <a:solidFill>
                  <a:srgbClr val="323366"/>
                </a:solidFill>
                <a:latin typeface="HElvetica" panose="020B0604020202020204" pitchFamily="34" charset="0"/>
                <a:ea typeface="MS PGothic" pitchFamily="34" charset="-128"/>
                <a:cs typeface="HElvetica" panose="020B0604020202020204" pitchFamily="34" charset="0"/>
              </a:rPr>
              <a:t>TEEBAgriFood</a:t>
            </a:r>
            <a:r>
              <a:rPr lang="es-ES" sz="4000" b="1" dirty="0" smtClean="0">
                <a:solidFill>
                  <a:srgbClr val="323366"/>
                </a:solidFill>
                <a:latin typeface="HElvetica" panose="020B0604020202020204" pitchFamily="34" charset="0"/>
                <a:ea typeface="MS PGothic" pitchFamily="34" charset="-128"/>
                <a:cs typeface="HElvetica" panose="020B0604020202020204" pitchFamily="34" charset="0"/>
              </a:rPr>
              <a:t> &gt; </a:t>
            </a:r>
            <a:r>
              <a:rPr lang="es-ES" sz="4000" b="1" dirty="0" err="1" smtClean="0">
                <a:solidFill>
                  <a:srgbClr val="005CA9"/>
                </a:solidFill>
                <a:latin typeface="HElvetica" panose="020B0604020202020204" pitchFamily="34" charset="0"/>
                <a:ea typeface="MS PGothic" pitchFamily="34" charset="-128"/>
                <a:cs typeface="HElvetica" panose="020B0604020202020204" pitchFamily="34" charset="0"/>
              </a:rPr>
              <a:t>SDGs</a:t>
            </a:r>
            <a:endParaRPr lang="en-GB" sz="4000" b="1" dirty="0">
              <a:solidFill>
                <a:srgbClr val="005CA9"/>
              </a:solidFill>
              <a:latin typeface="HElvetica" panose="020B0604020202020204" pitchFamily="34" charset="0"/>
              <a:ea typeface="MS PGothic" pitchFamily="34" charset="-128"/>
              <a:cs typeface="HElvetica" panose="020B0604020202020204" pitchFamily="34" charset="0"/>
            </a:endParaRPr>
          </a:p>
        </p:txBody>
      </p:sp>
    </p:spTree>
    <p:extLst>
      <p:ext uri="{BB962C8B-B14F-4D97-AF65-F5344CB8AC3E}">
        <p14:creationId xmlns:p14="http://schemas.microsoft.com/office/powerpoint/2010/main" val="557448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7829"/>
          <a:stretch/>
        </p:blipFill>
        <p:spPr>
          <a:xfrm>
            <a:off x="0" y="0"/>
            <a:ext cx="9144000" cy="5635256"/>
          </a:xfrm>
          <a:prstGeom prst="rect">
            <a:avLst/>
          </a:prstGeom>
        </p:spPr>
      </p:pic>
      <p:sp>
        <p:nvSpPr>
          <p:cNvPr id="2" name="Title 1"/>
          <p:cNvSpPr>
            <a:spLocks noGrp="1"/>
          </p:cNvSpPr>
          <p:nvPr>
            <p:ph type="title"/>
          </p:nvPr>
        </p:nvSpPr>
        <p:spPr>
          <a:xfrm>
            <a:off x="-21465" y="1124744"/>
            <a:ext cx="9144000" cy="1224136"/>
          </a:xfrm>
        </p:spPr>
        <p:txBody>
          <a:bodyPr/>
          <a:lstStyle/>
          <a:p>
            <a:pPr algn="ctr"/>
            <a:r>
              <a:rPr lang="en-US" sz="3200" dirty="0" smtClean="0">
                <a:solidFill>
                  <a:srgbClr val="323366"/>
                </a:solidFill>
                <a:latin typeface="Myriad Pro" pitchFamily="34" charset="0"/>
                <a:cs typeface="Helvetica" panose="020B0604020202020204" pitchFamily="34" charset="0"/>
              </a:rPr>
              <a:t>Why is </a:t>
            </a:r>
            <a:r>
              <a:rPr lang="en-US" sz="3200" dirty="0" err="1" smtClean="0">
                <a:solidFill>
                  <a:srgbClr val="323366"/>
                </a:solidFill>
                <a:latin typeface="Myriad Pro" pitchFamily="34" charset="0"/>
                <a:cs typeface="Helvetica" panose="020B0604020202020204" pitchFamily="34" charset="0"/>
              </a:rPr>
              <a:t>TEEBAgriFood</a:t>
            </a:r>
            <a:r>
              <a:rPr lang="en-US" sz="3200" dirty="0" smtClean="0">
                <a:solidFill>
                  <a:srgbClr val="323366"/>
                </a:solidFill>
                <a:latin typeface="Myriad Pro" pitchFamily="34" charset="0"/>
                <a:cs typeface="Helvetica" panose="020B0604020202020204" pitchFamily="34" charset="0"/>
              </a:rPr>
              <a:t> focusing on </a:t>
            </a:r>
            <a:br>
              <a:rPr lang="en-US" sz="3200" dirty="0" smtClean="0">
                <a:solidFill>
                  <a:srgbClr val="323366"/>
                </a:solidFill>
                <a:latin typeface="Myriad Pro" pitchFamily="34" charset="0"/>
                <a:cs typeface="Helvetica" panose="020B0604020202020204" pitchFamily="34" charset="0"/>
              </a:rPr>
            </a:br>
            <a:r>
              <a:rPr lang="en-US" sz="3200" u="sng" dirty="0" smtClean="0">
                <a:solidFill>
                  <a:srgbClr val="323366"/>
                </a:solidFill>
                <a:latin typeface="Myriad Pro" pitchFamily="34" charset="0"/>
                <a:cs typeface="Helvetica" panose="020B0604020202020204" pitchFamily="34" charset="0"/>
              </a:rPr>
              <a:t>health externalities</a:t>
            </a:r>
            <a:r>
              <a:rPr lang="en-US" sz="3200" dirty="0" smtClean="0">
                <a:solidFill>
                  <a:srgbClr val="323366"/>
                </a:solidFill>
                <a:latin typeface="Myriad Pro" pitchFamily="34" charset="0"/>
                <a:cs typeface="Helvetica" panose="020B0604020202020204" pitchFamily="34" charset="0"/>
              </a:rPr>
              <a:t>? </a:t>
            </a:r>
            <a:endParaRPr lang="en-GB" sz="3200" dirty="0">
              <a:solidFill>
                <a:srgbClr val="323366"/>
              </a:solidFill>
              <a:latin typeface="Myriad Pro" pitchFamily="34" charset="0"/>
              <a:cs typeface="Helvetica" panose="020B0604020202020204" pitchFamily="34" charset="0"/>
            </a:endParaRPr>
          </a:p>
        </p:txBody>
      </p:sp>
      <p:sp>
        <p:nvSpPr>
          <p:cNvPr id="3" name="Content Placeholder 2"/>
          <p:cNvSpPr>
            <a:spLocks noGrp="1"/>
          </p:cNvSpPr>
          <p:nvPr>
            <p:ph idx="1"/>
          </p:nvPr>
        </p:nvSpPr>
        <p:spPr>
          <a:xfrm>
            <a:off x="215516" y="2492896"/>
            <a:ext cx="8712968" cy="4021906"/>
          </a:xfrm>
        </p:spPr>
        <p:txBody>
          <a:bodyPr/>
          <a:lstStyle/>
          <a:p>
            <a:r>
              <a:rPr lang="en-US" b="1" dirty="0" smtClean="0">
                <a:solidFill>
                  <a:srgbClr val="323366"/>
                </a:solidFill>
                <a:latin typeface="Myriad Pro" pitchFamily="34" charset="0"/>
              </a:rPr>
              <a:t>Annually</a:t>
            </a:r>
            <a:r>
              <a:rPr lang="en-US" b="1" dirty="0">
                <a:solidFill>
                  <a:srgbClr val="323366"/>
                </a:solidFill>
                <a:latin typeface="Myriad Pro" pitchFamily="34" charset="0"/>
              </a:rPr>
              <a:t>, the world uses about 3 million tons of pesticides </a:t>
            </a:r>
            <a:endParaRPr lang="en-US" b="1" dirty="0" smtClean="0">
              <a:solidFill>
                <a:srgbClr val="323366"/>
              </a:solidFill>
              <a:latin typeface="Myriad Pro" pitchFamily="34" charset="0"/>
            </a:endParaRPr>
          </a:p>
          <a:p>
            <a:pPr lvl="1"/>
            <a:r>
              <a:rPr lang="en-US" dirty="0" smtClean="0">
                <a:solidFill>
                  <a:srgbClr val="005CA9"/>
                </a:solidFill>
                <a:latin typeface="Myriad Pro" pitchFamily="34" charset="0"/>
              </a:rPr>
              <a:t>an estimated 0.1% reach the target pests</a:t>
            </a:r>
            <a:endParaRPr lang="en-US" baseline="30000" dirty="0" smtClean="0">
              <a:solidFill>
                <a:srgbClr val="005CA9"/>
              </a:solidFill>
              <a:latin typeface="Myriad Pro" pitchFamily="34" charset="0"/>
            </a:endParaRPr>
          </a:p>
          <a:p>
            <a:pPr lvl="1"/>
            <a:r>
              <a:rPr lang="en-US" dirty="0" smtClean="0">
                <a:solidFill>
                  <a:srgbClr val="005CA9"/>
                </a:solidFill>
                <a:latin typeface="Myriad Pro" pitchFamily="34" charset="0"/>
              </a:rPr>
              <a:t>Environmental </a:t>
            </a:r>
            <a:r>
              <a:rPr lang="en-US" dirty="0">
                <a:solidFill>
                  <a:srgbClr val="005CA9"/>
                </a:solidFill>
                <a:latin typeface="Myriad Pro" pitchFamily="34" charset="0"/>
              </a:rPr>
              <a:t>impacts can include widespread decline of birds, amphibians, </a:t>
            </a:r>
            <a:br>
              <a:rPr lang="en-US" dirty="0">
                <a:solidFill>
                  <a:srgbClr val="005CA9"/>
                </a:solidFill>
                <a:latin typeface="Myriad Pro" pitchFamily="34" charset="0"/>
              </a:rPr>
            </a:br>
            <a:r>
              <a:rPr lang="en-US" dirty="0">
                <a:solidFill>
                  <a:srgbClr val="005CA9"/>
                </a:solidFill>
                <a:latin typeface="Myriad Pro" pitchFamily="34" charset="0"/>
              </a:rPr>
              <a:t>and beneficial insect </a:t>
            </a:r>
            <a:r>
              <a:rPr lang="en-US" dirty="0" smtClean="0">
                <a:solidFill>
                  <a:srgbClr val="005CA9"/>
                </a:solidFill>
                <a:latin typeface="Myriad Pro" pitchFamily="34" charset="0"/>
              </a:rPr>
              <a:t>populations  </a:t>
            </a:r>
            <a:r>
              <a:rPr lang="en-US" dirty="0">
                <a:latin typeface="Myriad Pro" pitchFamily="34" charset="0"/>
              </a:rPr>
              <a:t/>
            </a:r>
            <a:br>
              <a:rPr lang="en-US" dirty="0">
                <a:latin typeface="Myriad Pro" pitchFamily="34" charset="0"/>
              </a:rPr>
            </a:br>
            <a:endParaRPr lang="en-GB" dirty="0" smtClean="0">
              <a:latin typeface="Myriad Pro" pitchFamily="34" charset="0"/>
            </a:endParaRPr>
          </a:p>
          <a:p>
            <a:r>
              <a:rPr lang="en-US" b="1" dirty="0" smtClean="0">
                <a:solidFill>
                  <a:srgbClr val="323366"/>
                </a:solidFill>
                <a:latin typeface="Myriad Pro" pitchFamily="34" charset="0"/>
              </a:rPr>
              <a:t>Pesticides can also enter human bodies directly and through food chains</a:t>
            </a:r>
          </a:p>
          <a:p>
            <a:pPr lvl="1"/>
            <a:r>
              <a:rPr lang="en-US" dirty="0" smtClean="0">
                <a:solidFill>
                  <a:srgbClr val="005CA9"/>
                </a:solidFill>
                <a:latin typeface="Myriad Pro" pitchFamily="34" charset="0"/>
              </a:rPr>
              <a:t>traces of DDT, </a:t>
            </a:r>
            <a:r>
              <a:rPr lang="en-US" dirty="0" err="1" smtClean="0">
                <a:solidFill>
                  <a:srgbClr val="005CA9"/>
                </a:solidFill>
                <a:latin typeface="Myriad Pro" pitchFamily="34" charset="0"/>
              </a:rPr>
              <a:t>lindane</a:t>
            </a:r>
            <a:r>
              <a:rPr lang="en-US" dirty="0" smtClean="0">
                <a:solidFill>
                  <a:srgbClr val="005CA9"/>
                </a:solidFill>
                <a:latin typeface="Myriad Pro" pitchFamily="34" charset="0"/>
              </a:rPr>
              <a:t> and </a:t>
            </a:r>
            <a:r>
              <a:rPr lang="en-US" dirty="0" err="1" smtClean="0">
                <a:solidFill>
                  <a:srgbClr val="005CA9"/>
                </a:solidFill>
                <a:latin typeface="Myriad Pro" pitchFamily="34" charset="0"/>
              </a:rPr>
              <a:t>dieldrin</a:t>
            </a:r>
            <a:r>
              <a:rPr lang="en-US" dirty="0" smtClean="0">
                <a:solidFill>
                  <a:srgbClr val="005CA9"/>
                </a:solidFill>
                <a:latin typeface="Myriad Pro" pitchFamily="34" charset="0"/>
              </a:rPr>
              <a:t> in fish, eggs and </a:t>
            </a:r>
            <a:br>
              <a:rPr lang="en-US" dirty="0" smtClean="0">
                <a:solidFill>
                  <a:srgbClr val="005CA9"/>
                </a:solidFill>
                <a:latin typeface="Myriad Pro" pitchFamily="34" charset="0"/>
              </a:rPr>
            </a:br>
            <a:r>
              <a:rPr lang="en-US" dirty="0" smtClean="0">
                <a:solidFill>
                  <a:srgbClr val="005CA9"/>
                </a:solidFill>
                <a:latin typeface="Myriad Pro" pitchFamily="34" charset="0"/>
              </a:rPr>
              <a:t>vegetables still exceed the safe range in India </a:t>
            </a:r>
            <a:r>
              <a:rPr lang="en-US" dirty="0" smtClean="0">
                <a:latin typeface="Myriad Pro" pitchFamily="34" charset="0"/>
              </a:rPr>
              <a:t/>
            </a:r>
            <a:br>
              <a:rPr lang="en-US" dirty="0" smtClean="0">
                <a:latin typeface="Myriad Pro" pitchFamily="34" charset="0"/>
              </a:rPr>
            </a:br>
            <a:endParaRPr lang="en-GB" dirty="0" smtClean="0">
              <a:solidFill>
                <a:srgbClr val="323366"/>
              </a:solidFill>
              <a:latin typeface="Myriad Pro" pitchFamily="34" charset="0"/>
            </a:endParaRPr>
          </a:p>
          <a:p>
            <a:r>
              <a:rPr lang="en-US" b="1" dirty="0" smtClean="0">
                <a:solidFill>
                  <a:srgbClr val="323366"/>
                </a:solidFill>
                <a:latin typeface="Myriad Pro" pitchFamily="34" charset="0"/>
              </a:rPr>
              <a:t>As </a:t>
            </a:r>
            <a:r>
              <a:rPr lang="en-US" b="1" dirty="0">
                <a:solidFill>
                  <a:srgbClr val="323366"/>
                </a:solidFill>
                <a:latin typeface="Myriad Pro" pitchFamily="34" charset="0"/>
              </a:rPr>
              <a:t>many as 25 million agricultural workers </a:t>
            </a:r>
            <a:r>
              <a:rPr lang="en-US" b="1" dirty="0" smtClean="0">
                <a:solidFill>
                  <a:srgbClr val="323366"/>
                </a:solidFill>
                <a:latin typeface="Myriad Pro" pitchFamily="34" charset="0"/>
              </a:rPr>
              <a:t>worldwide </a:t>
            </a:r>
            <a:r>
              <a:rPr lang="en-US" b="1" dirty="0">
                <a:solidFill>
                  <a:srgbClr val="323366"/>
                </a:solidFill>
                <a:latin typeface="Myriad Pro" pitchFamily="34" charset="0"/>
              </a:rPr>
              <a:t>experience unintentional </a:t>
            </a:r>
            <a:r>
              <a:rPr lang="en-US" b="1" dirty="0" smtClean="0">
                <a:solidFill>
                  <a:srgbClr val="323366"/>
                </a:solidFill>
                <a:latin typeface="Myriad Pro" pitchFamily="34" charset="0"/>
              </a:rPr>
              <a:t>pesticide </a:t>
            </a:r>
            <a:r>
              <a:rPr lang="en-US" b="1" dirty="0">
                <a:solidFill>
                  <a:srgbClr val="323366"/>
                </a:solidFill>
                <a:latin typeface="Myriad Pro" pitchFamily="34" charset="0"/>
              </a:rPr>
              <a:t>poisonings each </a:t>
            </a:r>
            <a:r>
              <a:rPr lang="en-US" b="1" dirty="0" smtClean="0">
                <a:solidFill>
                  <a:srgbClr val="323366"/>
                </a:solidFill>
                <a:latin typeface="Myriad Pro" pitchFamily="34" charset="0"/>
              </a:rPr>
              <a:t>year</a:t>
            </a:r>
            <a:endParaRPr lang="en-GB" b="1" dirty="0">
              <a:solidFill>
                <a:srgbClr val="323366"/>
              </a:solidFill>
              <a:latin typeface="Myriad Pro" pitchFamily="34" charset="0"/>
            </a:endParaRPr>
          </a:p>
          <a:p>
            <a:endParaRPr lang="en-GB" dirty="0">
              <a:latin typeface="Myriad Pro" pitchFamily="34" charset="0"/>
            </a:endParaRPr>
          </a:p>
        </p:txBody>
      </p:sp>
      <p:sp>
        <p:nvSpPr>
          <p:cNvPr id="4" name="Content Placeholder 2"/>
          <p:cNvSpPr txBox="1">
            <a:spLocks/>
          </p:cNvSpPr>
          <p:nvPr/>
        </p:nvSpPr>
        <p:spPr bwMode="auto">
          <a:xfrm>
            <a:off x="5436096" y="6381328"/>
            <a:ext cx="3672408" cy="42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buFontTx/>
              <a:buNone/>
            </a:pPr>
            <a:r>
              <a:rPr lang="es-ES" altLang="en-US" sz="1800" i="1" u="sng" kern="0" dirty="0" smtClean="0">
                <a:solidFill>
                  <a:srgbClr val="323366"/>
                </a:solidFill>
                <a:latin typeface="Helvetica" panose="020B0604020202020204" pitchFamily="34" charset="0"/>
                <a:cs typeface="Helvetica" panose="020B0604020202020204" pitchFamily="34" charset="0"/>
              </a:rPr>
              <a:t>teebweb.org/</a:t>
            </a:r>
            <a:r>
              <a:rPr lang="es-ES" altLang="en-US" sz="1800" i="1" u="sng" kern="0" dirty="0" err="1" smtClean="0">
                <a:solidFill>
                  <a:srgbClr val="323366"/>
                </a:solidFill>
                <a:latin typeface="Helvetica" panose="020B0604020202020204" pitchFamily="34" charset="0"/>
                <a:cs typeface="Helvetica" panose="020B0604020202020204" pitchFamily="34" charset="0"/>
              </a:rPr>
              <a:t>agriculture</a:t>
            </a:r>
            <a:r>
              <a:rPr lang="es-ES" altLang="en-US" sz="1800" i="1" u="sng" kern="0" dirty="0" smtClean="0">
                <a:solidFill>
                  <a:srgbClr val="323366"/>
                </a:solidFill>
                <a:latin typeface="Helvetica" panose="020B0604020202020204" pitchFamily="34" charset="0"/>
                <a:cs typeface="Helvetica" panose="020B0604020202020204" pitchFamily="34" charset="0"/>
              </a:rPr>
              <a:t>-and-</a:t>
            </a:r>
            <a:r>
              <a:rPr lang="es-ES" altLang="en-US" sz="1800" i="1" u="sng" kern="0" dirty="0" err="1" smtClean="0">
                <a:solidFill>
                  <a:srgbClr val="323366"/>
                </a:solidFill>
                <a:latin typeface="Helvetica" panose="020B0604020202020204" pitchFamily="34" charset="0"/>
                <a:cs typeface="Helvetica" panose="020B0604020202020204" pitchFamily="34" charset="0"/>
              </a:rPr>
              <a:t>food</a:t>
            </a:r>
            <a:endParaRPr lang="en-GB" altLang="en-US" sz="1800" i="1" u="sng" kern="0" dirty="0" smtClean="0">
              <a:solidFill>
                <a:srgbClr val="323366"/>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29687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7829"/>
          <a:stretch/>
        </p:blipFill>
        <p:spPr>
          <a:xfrm>
            <a:off x="0" y="0"/>
            <a:ext cx="9144000" cy="5635256"/>
          </a:xfrm>
          <a:prstGeom prst="rect">
            <a:avLst/>
          </a:prstGeom>
        </p:spPr>
      </p:pic>
      <p:sp>
        <p:nvSpPr>
          <p:cNvPr id="3" name="Content Placeholder 2"/>
          <p:cNvSpPr>
            <a:spLocks noGrp="1"/>
          </p:cNvSpPr>
          <p:nvPr>
            <p:ph idx="1"/>
          </p:nvPr>
        </p:nvSpPr>
        <p:spPr>
          <a:xfrm>
            <a:off x="323528" y="2332038"/>
            <a:ext cx="8496944" cy="4525962"/>
          </a:xfrm>
        </p:spPr>
        <p:txBody>
          <a:bodyPr/>
          <a:lstStyle/>
          <a:p>
            <a:pPr marL="457200" indent="-457200">
              <a:buFont typeface="+mj-lt"/>
              <a:buAutoNum type="arabicPeriod"/>
            </a:pPr>
            <a:r>
              <a:rPr lang="en-US" b="1" dirty="0" smtClean="0">
                <a:solidFill>
                  <a:srgbClr val="323366"/>
                </a:solidFill>
                <a:latin typeface="Myriad Pro" pitchFamily="34" charset="0"/>
                <a:cs typeface="Helvetica" panose="020B0604020202020204" pitchFamily="34" charset="0"/>
              </a:rPr>
              <a:t>Individual sector studies to compare health impacts</a:t>
            </a:r>
          </a:p>
          <a:p>
            <a:pPr marL="857250" lvl="1" indent="-457200"/>
            <a:r>
              <a:rPr lang="en-US" dirty="0" smtClean="0">
                <a:latin typeface="Myriad Pro" pitchFamily="34" charset="0"/>
                <a:cs typeface="Helvetica" panose="020B0604020202020204" pitchFamily="34" charset="0"/>
              </a:rPr>
              <a:t>Production processes </a:t>
            </a:r>
            <a:r>
              <a:rPr lang="en-US" i="1" dirty="0" smtClean="0">
                <a:latin typeface="Myriad Pro" pitchFamily="34" charset="0"/>
                <a:cs typeface="Helvetica" panose="020B0604020202020204" pitchFamily="34" charset="0"/>
              </a:rPr>
              <a:t>versus</a:t>
            </a:r>
            <a:r>
              <a:rPr lang="en-US" dirty="0" smtClean="0">
                <a:latin typeface="Myriad Pro" pitchFamily="34" charset="0"/>
                <a:cs typeface="Helvetica" panose="020B0604020202020204" pitchFamily="34" charset="0"/>
              </a:rPr>
              <a:t> production systems</a:t>
            </a:r>
          </a:p>
          <a:p>
            <a:pPr marL="400050" lvl="1" indent="0">
              <a:buNone/>
            </a:pPr>
            <a:r>
              <a:rPr lang="en-US" dirty="0" smtClean="0">
                <a:latin typeface="Myriad Pro" pitchFamily="34" charset="0"/>
                <a:cs typeface="Helvetica" panose="020B0604020202020204" pitchFamily="34" charset="0"/>
              </a:rPr>
              <a:t> </a:t>
            </a:r>
          </a:p>
          <a:p>
            <a:pPr marL="457200" indent="-457200">
              <a:buFont typeface="+mj-lt"/>
              <a:buAutoNum type="arabicPeriod"/>
            </a:pPr>
            <a:r>
              <a:rPr lang="en-US" b="1" dirty="0" smtClean="0">
                <a:solidFill>
                  <a:srgbClr val="323366"/>
                </a:solidFill>
                <a:latin typeface="Myriad Pro" pitchFamily="34" charset="0"/>
                <a:cs typeface="Helvetica" panose="020B0604020202020204" pitchFamily="34" charset="0"/>
              </a:rPr>
              <a:t>Food chain analysis: what policies can change dietary patterns and health outcomes?  </a:t>
            </a:r>
          </a:p>
          <a:p>
            <a:pPr marL="857250" lvl="1" indent="-457200"/>
            <a:r>
              <a:rPr lang="en-US" dirty="0" smtClean="0">
                <a:latin typeface="Myriad Pro" pitchFamily="34" charset="0"/>
                <a:cs typeface="Helvetica" panose="020B0604020202020204" pitchFamily="34" charset="0"/>
              </a:rPr>
              <a:t>Strategic behavior: asymmetric and incomplete information and links to </a:t>
            </a:r>
            <a:r>
              <a:rPr lang="en-US" b="1" dirty="0" smtClean="0">
                <a:latin typeface="Myriad Pro" pitchFamily="34" charset="0"/>
                <a:cs typeface="Helvetica" panose="020B0604020202020204" pitchFamily="34" charset="0"/>
              </a:rPr>
              <a:t>food labelling</a:t>
            </a:r>
          </a:p>
          <a:p>
            <a:pPr marL="857250" lvl="1" indent="-457200"/>
            <a:r>
              <a:rPr lang="en-US" b="1" dirty="0" smtClean="0">
                <a:latin typeface="Myriad Pro" pitchFamily="34" charset="0"/>
                <a:cs typeface="Helvetica" panose="020B0604020202020204" pitchFamily="34" charset="0"/>
              </a:rPr>
              <a:t>Trade</a:t>
            </a:r>
            <a:r>
              <a:rPr lang="en-US" dirty="0" smtClean="0">
                <a:latin typeface="Myriad Pro" pitchFamily="34" charset="0"/>
                <a:cs typeface="Helvetica" panose="020B0604020202020204" pitchFamily="34" charset="0"/>
              </a:rPr>
              <a:t> agreements </a:t>
            </a:r>
          </a:p>
          <a:p>
            <a:pPr marL="857250" lvl="1" indent="-457200"/>
            <a:r>
              <a:rPr lang="en-US" b="1" dirty="0" smtClean="0">
                <a:latin typeface="Myriad Pro" pitchFamily="34" charset="0"/>
                <a:cs typeface="Helvetica" panose="020B0604020202020204" pitchFamily="34" charset="0"/>
              </a:rPr>
              <a:t>Behavioral</a:t>
            </a:r>
            <a:r>
              <a:rPr lang="en-US" dirty="0" smtClean="0">
                <a:latin typeface="Myriad Pro" pitchFamily="34" charset="0"/>
                <a:cs typeface="Helvetica" panose="020B0604020202020204" pitchFamily="34" charset="0"/>
              </a:rPr>
              <a:t> economics – ‘nudging’ behavioral change </a:t>
            </a:r>
            <a:r>
              <a:rPr lang="en-US" i="1" dirty="0" smtClean="0">
                <a:latin typeface="Myriad Pro" pitchFamily="34" charset="0"/>
                <a:cs typeface="Helvetica" panose="020B0604020202020204" pitchFamily="34" charset="0"/>
              </a:rPr>
              <a:t>versus </a:t>
            </a:r>
            <a:r>
              <a:rPr lang="en-US" dirty="0" smtClean="0">
                <a:latin typeface="Myriad Pro" pitchFamily="34" charset="0"/>
                <a:cs typeface="Helvetica" panose="020B0604020202020204" pitchFamily="34" charset="0"/>
              </a:rPr>
              <a:t>regulatory and pricing/market interventions </a:t>
            </a:r>
          </a:p>
          <a:p>
            <a:pPr marL="857250" lvl="1" indent="-457200"/>
            <a:endParaRPr lang="en-US" dirty="0">
              <a:latin typeface="Myriad Pro" pitchFamily="34" charset="0"/>
              <a:cs typeface="Helvetica" panose="020B0604020202020204" pitchFamily="34" charset="0"/>
            </a:endParaRPr>
          </a:p>
          <a:p>
            <a:pPr marL="457200" indent="-457200">
              <a:buFont typeface="+mj-lt"/>
              <a:buAutoNum type="arabicPeriod"/>
            </a:pPr>
            <a:r>
              <a:rPr lang="en-US" b="1" dirty="0" smtClean="0">
                <a:solidFill>
                  <a:srgbClr val="323366"/>
                </a:solidFill>
                <a:latin typeface="Myriad Pro" pitchFamily="34" charset="0"/>
                <a:cs typeface="Helvetica" panose="020B0604020202020204" pitchFamily="34" charset="0"/>
              </a:rPr>
              <a:t>The economic metric</a:t>
            </a:r>
          </a:p>
          <a:p>
            <a:pPr marL="857250" lvl="1" indent="-457200"/>
            <a:r>
              <a:rPr lang="en-US" b="1" dirty="0" smtClean="0">
                <a:latin typeface="Myriad Pro" pitchFamily="34" charset="0"/>
                <a:cs typeface="Helvetica" panose="020B0604020202020204" pitchFamily="34" charset="0"/>
              </a:rPr>
              <a:t>how to value changes </a:t>
            </a:r>
            <a:r>
              <a:rPr lang="en-US" dirty="0" smtClean="0">
                <a:latin typeface="Myriad Pro" pitchFamily="34" charset="0"/>
                <a:cs typeface="Helvetica" panose="020B0604020202020204" pitchFamily="34" charset="0"/>
              </a:rPr>
              <a:t>in health outcomes? </a:t>
            </a:r>
          </a:p>
        </p:txBody>
      </p:sp>
      <p:sp>
        <p:nvSpPr>
          <p:cNvPr id="5" name="TextBox 4"/>
          <p:cNvSpPr txBox="1"/>
          <p:nvPr/>
        </p:nvSpPr>
        <p:spPr>
          <a:xfrm>
            <a:off x="0" y="1124744"/>
            <a:ext cx="9144000" cy="1077218"/>
          </a:xfrm>
          <a:prstGeom prst="rect">
            <a:avLst/>
          </a:prstGeom>
          <a:noFill/>
        </p:spPr>
        <p:txBody>
          <a:bodyPr wrap="square" rtlCol="0">
            <a:spAutoFit/>
          </a:bodyPr>
          <a:lstStyle/>
          <a:p>
            <a:pPr algn="ctr"/>
            <a:r>
              <a:rPr lang="es-ES" sz="3200" b="1" dirty="0" err="1" smtClean="0">
                <a:solidFill>
                  <a:srgbClr val="323366"/>
                </a:solidFill>
                <a:latin typeface="Myriad Pro" pitchFamily="34" charset="0"/>
                <a:cs typeface="Helvetica" panose="020B0604020202020204" pitchFamily="34" charset="0"/>
              </a:rPr>
              <a:t>How</a:t>
            </a:r>
            <a:r>
              <a:rPr lang="es-ES" sz="3200" b="1" dirty="0" smtClean="0">
                <a:solidFill>
                  <a:srgbClr val="323366"/>
                </a:solidFill>
                <a:latin typeface="Myriad Pro" pitchFamily="34" charset="0"/>
                <a:cs typeface="Helvetica" panose="020B0604020202020204" pitchFamily="34" charset="0"/>
              </a:rPr>
              <a:t> can </a:t>
            </a:r>
            <a:r>
              <a:rPr lang="es-ES" sz="3200" b="1" dirty="0" err="1" smtClean="0">
                <a:solidFill>
                  <a:srgbClr val="323366"/>
                </a:solidFill>
                <a:latin typeface="Myriad Pro" pitchFamily="34" charset="0"/>
                <a:cs typeface="Helvetica" panose="020B0604020202020204" pitchFamily="34" charset="0"/>
              </a:rPr>
              <a:t>TEEBAgriFood</a:t>
            </a:r>
            <a:r>
              <a:rPr lang="es-ES" sz="3200" b="1" dirty="0" smtClean="0">
                <a:solidFill>
                  <a:srgbClr val="323366"/>
                </a:solidFill>
                <a:latin typeface="Myriad Pro" pitchFamily="34" charset="0"/>
                <a:cs typeface="Helvetica" panose="020B0604020202020204" pitchFamily="34" charset="0"/>
              </a:rPr>
              <a:t> </a:t>
            </a:r>
            <a:r>
              <a:rPr lang="es-ES" sz="3200" b="1" dirty="0" err="1" smtClean="0">
                <a:solidFill>
                  <a:srgbClr val="323366"/>
                </a:solidFill>
                <a:latin typeface="Myriad Pro" pitchFamily="34" charset="0"/>
                <a:cs typeface="Helvetica" panose="020B0604020202020204" pitchFamily="34" charset="0"/>
              </a:rPr>
              <a:t>Provide</a:t>
            </a:r>
            <a:r>
              <a:rPr lang="es-ES" sz="3200" b="1" dirty="0" smtClean="0">
                <a:solidFill>
                  <a:srgbClr val="323366"/>
                </a:solidFill>
                <a:latin typeface="Myriad Pro" pitchFamily="34" charset="0"/>
                <a:cs typeface="Helvetica" panose="020B0604020202020204" pitchFamily="34" charset="0"/>
              </a:rPr>
              <a:t> </a:t>
            </a:r>
            <a:br>
              <a:rPr lang="es-ES" sz="3200" b="1" dirty="0" smtClean="0">
                <a:solidFill>
                  <a:srgbClr val="323366"/>
                </a:solidFill>
                <a:latin typeface="Myriad Pro" pitchFamily="34" charset="0"/>
                <a:cs typeface="Helvetica" panose="020B0604020202020204" pitchFamily="34" charset="0"/>
              </a:rPr>
            </a:br>
            <a:r>
              <a:rPr lang="es-ES" sz="3200" b="1" dirty="0" err="1" smtClean="0">
                <a:solidFill>
                  <a:srgbClr val="323366"/>
                </a:solidFill>
                <a:latin typeface="Myriad Pro" pitchFamily="34" charset="0"/>
                <a:cs typeface="Helvetica" panose="020B0604020202020204" pitchFamily="34" charset="0"/>
              </a:rPr>
              <a:t>Evidence</a:t>
            </a:r>
            <a:r>
              <a:rPr lang="es-ES" sz="3200" b="1" dirty="0" smtClean="0">
                <a:solidFill>
                  <a:srgbClr val="323366"/>
                </a:solidFill>
                <a:latin typeface="Myriad Pro" pitchFamily="34" charset="0"/>
                <a:cs typeface="Helvetica" panose="020B0604020202020204" pitchFamily="34" charset="0"/>
              </a:rPr>
              <a:t> at </a:t>
            </a:r>
            <a:r>
              <a:rPr lang="es-ES" sz="3200" b="1" dirty="0" err="1" smtClean="0">
                <a:solidFill>
                  <a:srgbClr val="323366"/>
                </a:solidFill>
                <a:latin typeface="Myriad Pro" pitchFamily="34" charset="0"/>
                <a:cs typeface="Helvetica" panose="020B0604020202020204" pitchFamily="34" charset="0"/>
              </a:rPr>
              <a:t>the</a:t>
            </a:r>
            <a:r>
              <a:rPr lang="es-ES" sz="3200" b="1" dirty="0" smtClean="0">
                <a:solidFill>
                  <a:srgbClr val="323366"/>
                </a:solidFill>
                <a:latin typeface="Myriad Pro" pitchFamily="34" charset="0"/>
                <a:cs typeface="Helvetica" panose="020B0604020202020204" pitchFamily="34" charset="0"/>
              </a:rPr>
              <a:t> </a:t>
            </a:r>
            <a:r>
              <a:rPr lang="es-ES" sz="3200" b="1" dirty="0" err="1" smtClean="0">
                <a:solidFill>
                  <a:srgbClr val="323366"/>
                </a:solidFill>
                <a:latin typeface="Myriad Pro" pitchFamily="34" charset="0"/>
                <a:cs typeface="Helvetica" panose="020B0604020202020204" pitchFamily="34" charset="0"/>
              </a:rPr>
              <a:t>health-ecosystem</a:t>
            </a:r>
            <a:r>
              <a:rPr lang="es-ES" sz="3200" b="1" dirty="0" smtClean="0">
                <a:solidFill>
                  <a:srgbClr val="323366"/>
                </a:solidFill>
                <a:latin typeface="Myriad Pro" pitchFamily="34" charset="0"/>
                <a:cs typeface="Helvetica" panose="020B0604020202020204" pitchFamily="34" charset="0"/>
              </a:rPr>
              <a:t> interface?</a:t>
            </a:r>
            <a:endParaRPr lang="en-GB" sz="3200" b="1" dirty="0">
              <a:solidFill>
                <a:srgbClr val="323366"/>
              </a:solidFill>
              <a:latin typeface="Myriad Pro" pitchFamily="34" charset="0"/>
              <a:cs typeface="Helvetica" panose="020B0604020202020204" pitchFamily="34" charset="0"/>
            </a:endParaRPr>
          </a:p>
        </p:txBody>
      </p:sp>
      <p:sp>
        <p:nvSpPr>
          <p:cNvPr id="6" name="Content Placeholder 2"/>
          <p:cNvSpPr txBox="1">
            <a:spLocks/>
          </p:cNvSpPr>
          <p:nvPr/>
        </p:nvSpPr>
        <p:spPr bwMode="auto">
          <a:xfrm>
            <a:off x="5436096" y="6381328"/>
            <a:ext cx="3672408" cy="42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buFontTx/>
              <a:buNone/>
            </a:pPr>
            <a:r>
              <a:rPr lang="es-ES" altLang="en-US" sz="1800" i="1" u="sng" kern="0" dirty="0" smtClean="0">
                <a:solidFill>
                  <a:srgbClr val="323366"/>
                </a:solidFill>
                <a:latin typeface="Helvetica" panose="020B0604020202020204" pitchFamily="34" charset="0"/>
                <a:cs typeface="Helvetica" panose="020B0604020202020204" pitchFamily="34" charset="0"/>
              </a:rPr>
              <a:t>teebweb.org/</a:t>
            </a:r>
            <a:r>
              <a:rPr lang="es-ES" altLang="en-US" sz="1800" i="1" u="sng" kern="0" dirty="0" err="1" smtClean="0">
                <a:solidFill>
                  <a:srgbClr val="323366"/>
                </a:solidFill>
                <a:latin typeface="Helvetica" panose="020B0604020202020204" pitchFamily="34" charset="0"/>
                <a:cs typeface="Helvetica" panose="020B0604020202020204" pitchFamily="34" charset="0"/>
              </a:rPr>
              <a:t>agriculture</a:t>
            </a:r>
            <a:r>
              <a:rPr lang="es-ES" altLang="en-US" sz="1800" i="1" u="sng" kern="0" dirty="0" smtClean="0">
                <a:solidFill>
                  <a:srgbClr val="323366"/>
                </a:solidFill>
                <a:latin typeface="Helvetica" panose="020B0604020202020204" pitchFamily="34" charset="0"/>
                <a:cs typeface="Helvetica" panose="020B0604020202020204" pitchFamily="34" charset="0"/>
              </a:rPr>
              <a:t>-and-</a:t>
            </a:r>
            <a:r>
              <a:rPr lang="es-ES" altLang="en-US" sz="1800" i="1" u="sng" kern="0" dirty="0" err="1" smtClean="0">
                <a:solidFill>
                  <a:srgbClr val="323366"/>
                </a:solidFill>
                <a:latin typeface="Helvetica" panose="020B0604020202020204" pitchFamily="34" charset="0"/>
                <a:cs typeface="Helvetica" panose="020B0604020202020204" pitchFamily="34" charset="0"/>
              </a:rPr>
              <a:t>food</a:t>
            </a:r>
            <a:endParaRPr lang="en-GB" altLang="en-US" sz="1800" i="1" u="sng" kern="0" dirty="0" smtClean="0">
              <a:solidFill>
                <a:srgbClr val="323366"/>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173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7829"/>
          <a:stretch/>
        </p:blipFill>
        <p:spPr>
          <a:xfrm>
            <a:off x="0" y="0"/>
            <a:ext cx="9144000" cy="5635256"/>
          </a:xfrm>
          <a:prstGeom prst="rect">
            <a:avLst/>
          </a:prstGeom>
        </p:spPr>
      </p:pic>
      <p:pic>
        <p:nvPicPr>
          <p:cNvPr id="9" name="image10.jpeg"/>
          <p:cNvPicPr>
            <a:picLocks noChangeAspect="1"/>
          </p:cNvPicPr>
          <p:nvPr/>
        </p:nvPicPr>
        <p:blipFill>
          <a:blip r:embed="rId3">
            <a:extLst/>
          </a:blip>
          <a:stretch>
            <a:fillRect/>
          </a:stretch>
        </p:blipFill>
        <p:spPr>
          <a:xfrm>
            <a:off x="0" y="1556792"/>
            <a:ext cx="9144000" cy="5301208"/>
          </a:xfrm>
          <a:prstGeom prst="rect">
            <a:avLst/>
          </a:prstGeom>
          <a:ln w="12700">
            <a:miter lim="400000"/>
          </a:ln>
          <a:effectLst>
            <a:outerShdw blurRad="292100" dist="139700" dir="2700000" rotWithShape="0">
              <a:srgbClr val="333333">
                <a:alpha val="64999"/>
              </a:srgbClr>
            </a:outerShdw>
          </a:effectLst>
        </p:spPr>
      </p:pic>
      <p:sp>
        <p:nvSpPr>
          <p:cNvPr id="10" name="Shape 182"/>
          <p:cNvSpPr/>
          <p:nvPr/>
        </p:nvSpPr>
        <p:spPr>
          <a:xfrm>
            <a:off x="0" y="692696"/>
            <a:ext cx="9144000"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000" b="1">
                <a:solidFill>
                  <a:srgbClr val="323366"/>
                </a:solidFill>
                <a:latin typeface="+mj-lt"/>
                <a:ea typeface="+mj-ea"/>
                <a:cs typeface="+mj-cs"/>
                <a:sym typeface="Helvetica"/>
              </a:defRPr>
            </a:lvl1pPr>
          </a:lstStyle>
          <a:p>
            <a:r>
              <a:rPr sz="4400" dirty="0">
                <a:latin typeface="Myriad Pro" pitchFamily="34" charset="0"/>
              </a:rPr>
              <a:t>Feeder Studies</a:t>
            </a:r>
          </a:p>
        </p:txBody>
      </p:sp>
    </p:spTree>
    <p:extLst>
      <p:ext uri="{BB962C8B-B14F-4D97-AF65-F5344CB8AC3E}">
        <p14:creationId xmlns:p14="http://schemas.microsoft.com/office/powerpoint/2010/main" val="1954600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8"/>
          <p:cNvPicPr>
            <a:picLocks noChangeAspect="1"/>
          </p:cNvPicPr>
          <p:nvPr/>
        </p:nvPicPr>
        <p:blipFill rotWithShape="1">
          <a:blip r:embed="rId2">
            <a:extLst>
              <a:ext uri="{28A0092B-C50C-407E-A947-70E740481C1C}">
                <a14:useLocalDpi xmlns:a14="http://schemas.microsoft.com/office/drawing/2010/main" val="0"/>
              </a:ext>
            </a:extLst>
          </a:blip>
          <a:srcRect b="18942"/>
          <a:stretch/>
        </p:blipFill>
        <p:spPr bwMode="auto">
          <a:xfrm>
            <a:off x="4763" y="0"/>
            <a:ext cx="9144000" cy="555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4"/>
          <p:cNvGraphicFramePr/>
          <p:nvPr>
            <p:extLst>
              <p:ext uri="{D42A27DB-BD31-4B8C-83A1-F6EECF244321}">
                <p14:modId xmlns:p14="http://schemas.microsoft.com/office/powerpoint/2010/main" val="3114896202"/>
              </p:ext>
            </p:extLst>
          </p:nvPr>
        </p:nvGraphicFramePr>
        <p:xfrm>
          <a:off x="292287" y="1844824"/>
          <a:ext cx="8568952"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0" y="549275"/>
            <a:ext cx="9144000" cy="1366838"/>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lnSpc>
                <a:spcPct val="110000"/>
              </a:lnSpc>
              <a:spcAft>
                <a:spcPct val="0"/>
              </a:spcAft>
              <a:defRPr/>
            </a:pPr>
            <a:r>
              <a:rPr lang="en-US" sz="3200" b="1" dirty="0" smtClean="0">
                <a:solidFill>
                  <a:srgbClr val="323366"/>
                </a:solidFill>
                <a:latin typeface="Myriad Pro" pitchFamily="34" charset="0"/>
                <a:cs typeface="HElvetica" panose="020B0604020202020204" pitchFamily="34" charset="0"/>
              </a:rPr>
              <a:t>Increasing rice yields vs </a:t>
            </a:r>
            <a:br>
              <a:rPr lang="en-US" sz="3200" b="1" dirty="0" smtClean="0">
                <a:solidFill>
                  <a:srgbClr val="323366"/>
                </a:solidFill>
                <a:latin typeface="Myriad Pro" pitchFamily="34" charset="0"/>
                <a:cs typeface="HElvetica" panose="020B0604020202020204" pitchFamily="34" charset="0"/>
              </a:rPr>
            </a:br>
            <a:r>
              <a:rPr lang="en-US" sz="3200" b="1" dirty="0" smtClean="0">
                <a:solidFill>
                  <a:srgbClr val="323366"/>
                </a:solidFill>
                <a:latin typeface="Myriad Pro" pitchFamily="34" charset="0"/>
                <a:cs typeface="HElvetica" panose="020B0604020202020204" pitchFamily="34" charset="0"/>
              </a:rPr>
              <a:t>Reducing water consumption</a:t>
            </a:r>
            <a:endParaRPr lang="en-GB" sz="3200" b="1" dirty="0">
              <a:solidFill>
                <a:srgbClr val="323366"/>
              </a:solidFill>
              <a:latin typeface="Myriad Pro" pitchFamily="34" charset="0"/>
              <a:cs typeface="HElvetica" panose="020B0604020202020204" pitchFamily="34" charset="0"/>
            </a:endParaRPr>
          </a:p>
        </p:txBody>
      </p:sp>
      <p:sp>
        <p:nvSpPr>
          <p:cNvPr id="2" name="Rectangle 1"/>
          <p:cNvSpPr/>
          <p:nvPr/>
        </p:nvSpPr>
        <p:spPr>
          <a:xfrm>
            <a:off x="7740352" y="6381328"/>
            <a:ext cx="1408411"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bwMode="auto">
          <a:xfrm>
            <a:off x="5436096" y="6381328"/>
            <a:ext cx="3672408" cy="42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buFontTx/>
              <a:buNone/>
            </a:pPr>
            <a:r>
              <a:rPr lang="es-ES" altLang="en-US" sz="1800" i="1" u="sng" kern="0" dirty="0" smtClean="0">
                <a:solidFill>
                  <a:srgbClr val="323366"/>
                </a:solidFill>
                <a:latin typeface="Helvetica" panose="020B0604020202020204" pitchFamily="34" charset="0"/>
                <a:cs typeface="Helvetica" panose="020B0604020202020204" pitchFamily="34" charset="0"/>
              </a:rPr>
              <a:t>teebweb.org/</a:t>
            </a:r>
            <a:r>
              <a:rPr lang="es-ES" altLang="en-US" sz="1800" i="1" u="sng" kern="0" dirty="0" err="1" smtClean="0">
                <a:solidFill>
                  <a:srgbClr val="323366"/>
                </a:solidFill>
                <a:latin typeface="Helvetica" panose="020B0604020202020204" pitchFamily="34" charset="0"/>
                <a:cs typeface="Helvetica" panose="020B0604020202020204" pitchFamily="34" charset="0"/>
              </a:rPr>
              <a:t>agriculture</a:t>
            </a:r>
            <a:r>
              <a:rPr lang="es-ES" altLang="en-US" sz="1800" i="1" u="sng" kern="0" dirty="0" smtClean="0">
                <a:solidFill>
                  <a:srgbClr val="323366"/>
                </a:solidFill>
                <a:latin typeface="Helvetica" panose="020B0604020202020204" pitchFamily="34" charset="0"/>
                <a:cs typeface="Helvetica" panose="020B0604020202020204" pitchFamily="34" charset="0"/>
              </a:rPr>
              <a:t>-and-</a:t>
            </a:r>
            <a:r>
              <a:rPr lang="es-ES" altLang="en-US" sz="1800" i="1" u="sng" kern="0" dirty="0" err="1" smtClean="0">
                <a:solidFill>
                  <a:srgbClr val="323366"/>
                </a:solidFill>
                <a:latin typeface="Helvetica" panose="020B0604020202020204" pitchFamily="34" charset="0"/>
                <a:cs typeface="Helvetica" panose="020B0604020202020204" pitchFamily="34" charset="0"/>
              </a:rPr>
              <a:t>food</a:t>
            </a:r>
            <a:endParaRPr lang="en-GB" altLang="en-US" sz="1800" i="1" u="sng" kern="0" dirty="0" smtClean="0">
              <a:solidFill>
                <a:srgbClr val="323366"/>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45330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18942"/>
          <a:stretch/>
        </p:blipFill>
        <p:spPr bwMode="auto">
          <a:xfrm>
            <a:off x="4763" y="0"/>
            <a:ext cx="9144000" cy="555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9676" y="1340768"/>
            <a:ext cx="8944812" cy="741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fontAlgn="base">
              <a:spcBef>
                <a:spcPts val="9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800" b="1" dirty="0" smtClean="0">
                <a:solidFill>
                  <a:srgbClr val="323366"/>
                </a:solidFill>
                <a:latin typeface="Helvetica" panose="020B0604020202020204" pitchFamily="34" charset="0"/>
                <a:ea typeface="MS PGothic" pitchFamily="34" charset="-128"/>
                <a:cs typeface="Helvetica" panose="020B0604020202020204" pitchFamily="34" charset="0"/>
              </a:rPr>
              <a:t>Thank You!</a:t>
            </a:r>
            <a:endParaRPr lang="en-US" sz="2400" b="1" dirty="0">
              <a:solidFill>
                <a:srgbClr val="323366"/>
              </a:solidFill>
              <a:latin typeface="Helvetica" panose="020B0604020202020204" pitchFamily="34" charset="0"/>
              <a:ea typeface="MS PGothic" pitchFamily="34" charset="-128"/>
              <a:cs typeface="Helvetica" panose="020B0604020202020204" pitchFamily="34" charset="0"/>
            </a:endParaRPr>
          </a:p>
          <a:p>
            <a: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400" b="1" dirty="0">
              <a:solidFill>
                <a:srgbClr val="323366"/>
              </a:solidFill>
              <a:latin typeface="Helvetica" panose="020B0604020202020204" pitchFamily="34" charset="0"/>
              <a:ea typeface="MS PGothic" pitchFamily="34" charset="-128"/>
              <a:cs typeface="Helvetica" panose="020B0604020202020204" pitchFamily="34" charset="0"/>
            </a:endParaRPr>
          </a:p>
          <a:p>
            <a: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400" dirty="0">
              <a:solidFill>
                <a:srgbClr val="323366"/>
              </a:solidFill>
              <a:latin typeface="Helvetica" panose="020B0604020202020204" pitchFamily="34" charset="0"/>
              <a:ea typeface="MS PGothic" pitchFamily="34" charset="-128"/>
              <a:cs typeface="Helvetica" panose="020B0604020202020204" pitchFamily="34" charset="0"/>
            </a:endParaRPr>
          </a:p>
          <a:p>
            <a: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smtClean="0">
                <a:solidFill>
                  <a:srgbClr val="323366"/>
                </a:solidFill>
                <a:latin typeface="Helvetica" panose="020B0604020202020204" pitchFamily="34" charset="0"/>
                <a:ea typeface="MS PGothic" pitchFamily="34" charset="-128"/>
                <a:cs typeface="Helvetica" panose="020B0604020202020204" pitchFamily="34" charset="0"/>
              </a:rPr>
              <a:t> </a:t>
            </a:r>
            <a:endParaRPr lang="en-US" sz="2400" dirty="0">
              <a:solidFill>
                <a:srgbClr val="323366"/>
              </a:solidFill>
              <a:latin typeface="Helvetica" panose="020B0604020202020204" pitchFamily="34" charset="0"/>
              <a:ea typeface="MS PGothic" pitchFamily="34" charset="-128"/>
              <a:cs typeface="Helvetica" panose="020B0604020202020204" pitchFamily="34" charset="0"/>
            </a:endParaRPr>
          </a:p>
        </p:txBody>
      </p:sp>
      <p:sp>
        <p:nvSpPr>
          <p:cNvPr id="2" name="Rectangle 1"/>
          <p:cNvSpPr/>
          <p:nvPr/>
        </p:nvSpPr>
        <p:spPr>
          <a:xfrm>
            <a:off x="0" y="4941168"/>
            <a:ext cx="9144000" cy="830997"/>
          </a:xfrm>
          <a:prstGeom prst="rect">
            <a:avLst/>
          </a:prstGeom>
        </p:spPr>
        <p:txBody>
          <a:bodyPr wrap="square">
            <a:spAutoFit/>
          </a:bodyPr>
          <a:lstStyle/>
          <a:p>
            <a:pPr algn="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200" dirty="0">
                <a:solidFill>
                  <a:srgbClr val="323366"/>
                </a:solidFill>
                <a:latin typeface="Helvetica" panose="020B0604020202020204" pitchFamily="34" charset="0"/>
                <a:ea typeface="MS PGothic" pitchFamily="34" charset="-128"/>
                <a:cs typeface="Helvetica" panose="020B0604020202020204" pitchFamily="34" charset="0"/>
              </a:rPr>
              <a:t>Dr. Salman Hussain </a:t>
            </a:r>
          </a:p>
          <a:p>
            <a:pPr algn="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1" dirty="0">
                <a:solidFill>
                  <a:srgbClr val="323366"/>
                </a:solidFill>
                <a:latin typeface="Helvetica" panose="020B0604020202020204" pitchFamily="34" charset="0"/>
                <a:ea typeface="MS PGothic" pitchFamily="34" charset="-128"/>
                <a:cs typeface="Helvetica" panose="020B0604020202020204" pitchFamily="34" charset="0"/>
              </a:rPr>
              <a:t>UNEP TEEB Office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8653" y="2420888"/>
            <a:ext cx="3089144" cy="3138770"/>
          </a:xfrm>
          <a:prstGeom prst="rect">
            <a:avLst/>
          </a:prstGeom>
        </p:spPr>
      </p:pic>
      <p:sp>
        <p:nvSpPr>
          <p:cNvPr id="7" name="Rectangle 6"/>
          <p:cNvSpPr/>
          <p:nvPr/>
        </p:nvSpPr>
        <p:spPr>
          <a:xfrm>
            <a:off x="-252536" y="2159145"/>
            <a:ext cx="7920880" cy="45719"/>
          </a:xfrm>
          <a:prstGeom prst="rect">
            <a:avLst/>
          </a:prstGeom>
          <a:solidFill>
            <a:srgbClr val="99C33A"/>
          </a:solidFill>
          <a:ln>
            <a:solidFill>
              <a:srgbClr val="99C33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p:cNvSpPr/>
          <p:nvPr/>
        </p:nvSpPr>
        <p:spPr>
          <a:xfrm>
            <a:off x="2051720" y="5805264"/>
            <a:ext cx="7920880" cy="45719"/>
          </a:xfrm>
          <a:prstGeom prst="rect">
            <a:avLst/>
          </a:prstGeom>
          <a:solidFill>
            <a:srgbClr val="99C33A"/>
          </a:solidFill>
          <a:ln>
            <a:solidFill>
              <a:srgbClr val="99C33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 name="Content Placeholder 2"/>
          <p:cNvSpPr txBox="1">
            <a:spLocks/>
          </p:cNvSpPr>
          <p:nvPr/>
        </p:nvSpPr>
        <p:spPr bwMode="auto">
          <a:xfrm>
            <a:off x="19675" y="6381328"/>
            <a:ext cx="9129087" cy="42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gn="ctr">
              <a:buFontTx/>
              <a:buNone/>
            </a:pPr>
            <a:r>
              <a:rPr lang="es-ES" altLang="en-US" sz="2000" b="1" u="sng" kern="0" dirty="0" smtClean="0">
                <a:solidFill>
                  <a:srgbClr val="323366"/>
                </a:solidFill>
                <a:latin typeface="Helvetica" panose="020B0604020202020204" pitchFamily="34" charset="0"/>
                <a:cs typeface="Helvetica" panose="020B0604020202020204" pitchFamily="34" charset="0"/>
              </a:rPr>
              <a:t>www.teebweb.org/agriculture-and-food</a:t>
            </a:r>
            <a:endParaRPr lang="en-GB" altLang="en-US" sz="2000" b="1" u="sng" kern="0" dirty="0" smtClean="0">
              <a:solidFill>
                <a:srgbClr val="323366"/>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7429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EB Template">
  <a:themeElements>
    <a:clrScheme name="TEEB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EB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TEEB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EB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EB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EB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EB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EB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EB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EB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EB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EB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EB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EB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EB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565</TotalTime>
  <Words>508</Words>
  <Application>Microsoft Office PowerPoint</Application>
  <PresentationFormat>On-screen Show (4:3)</PresentationFormat>
  <Paragraphs>62</Paragraphs>
  <Slides>8</Slides>
  <Notes>2</Notes>
  <HiddenSlides>0</HiddenSlides>
  <MMClips>0</MMClips>
  <ScaleCrop>false</ScaleCrop>
  <HeadingPairs>
    <vt:vector size="4" baseType="variant">
      <vt:variant>
        <vt:lpstr>Theme</vt:lpstr>
      </vt:variant>
      <vt:variant>
        <vt:i4>6</vt:i4>
      </vt:variant>
      <vt:variant>
        <vt:lpstr>Slide Titles</vt:lpstr>
      </vt:variant>
      <vt:variant>
        <vt:i4>8</vt:i4>
      </vt:variant>
    </vt:vector>
  </HeadingPairs>
  <TitlesOfParts>
    <vt:vector size="14" baseType="lpstr">
      <vt:lpstr>Standarddesign</vt:lpstr>
      <vt:lpstr>1_TEEB Template</vt:lpstr>
      <vt:lpstr>1_Standarddesign</vt:lpstr>
      <vt:lpstr>1_Office Theme</vt:lpstr>
      <vt:lpstr>Office Theme</vt:lpstr>
      <vt:lpstr>TEEBTheme1</vt:lpstr>
      <vt:lpstr>PowerPoint Presentation</vt:lpstr>
      <vt:lpstr>PowerPoint Presentation</vt:lpstr>
      <vt:lpstr>PowerPoint Presentation</vt:lpstr>
      <vt:lpstr>Why is TEEBAgriFood focusing on  health externalities? </vt:lpstr>
      <vt:lpstr>PowerPoint Presentation</vt:lpstr>
      <vt:lpstr>PowerPoint Presentation</vt:lpstr>
      <vt:lpstr>PowerPoint Presentation</vt:lpstr>
      <vt:lpstr>PowerPoint Presentation</vt:lpstr>
    </vt:vector>
  </TitlesOfParts>
  <Company>United Nations Office at Geneva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HUSSAIN</dc:creator>
  <cp:lastModifiedBy>DIAZ MARTIN</cp:lastModifiedBy>
  <cp:revision>41</cp:revision>
  <dcterms:created xsi:type="dcterms:W3CDTF">2015-05-06T12:56:19Z</dcterms:created>
  <dcterms:modified xsi:type="dcterms:W3CDTF">2016-04-11T15:04:42Z</dcterms:modified>
</cp:coreProperties>
</file>