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270" r:id="rId3"/>
    <p:sldId id="409" r:id="rId4"/>
    <p:sldId id="410" r:id="rId5"/>
    <p:sldId id="403" r:id="rId6"/>
    <p:sldId id="404" r:id="rId7"/>
    <p:sldId id="406" r:id="rId8"/>
    <p:sldId id="397" r:id="rId9"/>
    <p:sldId id="343" r:id="rId10"/>
    <p:sldId id="344" r:id="rId11"/>
    <p:sldId id="317" r:id="rId12"/>
    <p:sldId id="407" r:id="rId13"/>
    <p:sldId id="408" r:id="rId14"/>
    <p:sldId id="412" r:id="rId15"/>
    <p:sldId id="41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C36"/>
    <a:srgbClr val="8E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F8E3-FCF3-4E3C-BC75-AA08A84AF42D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DC673-9651-40A6-84BB-C8C062FDC2C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34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1706"/>
              </a:spcAft>
              <a:buFont typeface="Lato" panose="020F0502020204030203" pitchFamily="34" charset="0"/>
              <a:buChar char="−"/>
            </a:pPr>
            <a:r>
              <a:rPr lang="en-GB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Tier 1: both international methodologies and data are available</a:t>
            </a:r>
          </a:p>
          <a:p>
            <a:pPr lvl="0">
              <a:spcAft>
                <a:spcPts val="1706"/>
              </a:spcAft>
              <a:buFont typeface="Lato" panose="020F0502020204030203" pitchFamily="34" charset="0"/>
              <a:buChar char="−"/>
            </a:pPr>
            <a:r>
              <a:rPr lang="en-GB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Tier 2: international methodologies are available but data are scarce</a:t>
            </a:r>
          </a:p>
          <a:p>
            <a:pPr lvl="0">
              <a:spcAft>
                <a:spcPts val="1706"/>
              </a:spcAft>
              <a:buFont typeface="Lato" panose="020F0502020204030203" pitchFamily="34" charset="0"/>
              <a:buChar char="−"/>
            </a:pPr>
            <a:r>
              <a:rPr lang="en-GB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Tier 3: international methodologies are still under development.</a:t>
            </a:r>
          </a:p>
          <a:p>
            <a:endParaRPr lang="en-GB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6CA7-EBAA-4D5E-969D-25592A6596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76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6CA7-EBAA-4D5E-969D-25592A6596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672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6CA7-EBAA-4D5E-969D-25592A6596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9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1706"/>
              </a:spcAft>
              <a:buFont typeface="Lato" panose="020F0502020204030203" pitchFamily="34" charset="0"/>
              <a:buChar char="−"/>
            </a:pPr>
            <a:r>
              <a:rPr lang="en-GB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Tier 1: both international methodologies and data are available</a:t>
            </a:r>
          </a:p>
          <a:p>
            <a:pPr lvl="0">
              <a:spcAft>
                <a:spcPts val="1706"/>
              </a:spcAft>
              <a:buFont typeface="Lato" panose="020F0502020204030203" pitchFamily="34" charset="0"/>
              <a:buChar char="−"/>
            </a:pPr>
            <a:r>
              <a:rPr lang="en-GB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Tier 2: international methodologies are available but data are scarce</a:t>
            </a:r>
          </a:p>
          <a:p>
            <a:pPr lvl="0">
              <a:spcAft>
                <a:spcPts val="1706"/>
              </a:spcAft>
              <a:buFont typeface="Lato" panose="020F0502020204030203" pitchFamily="34" charset="0"/>
              <a:buChar char="−"/>
            </a:pPr>
            <a:r>
              <a:rPr lang="en-GB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Tier 3: international methodologies are still under development.</a:t>
            </a:r>
          </a:p>
          <a:p>
            <a:endParaRPr lang="en-GB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6CA7-EBAA-4D5E-969D-25592A6596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8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6CA7-EBAA-4D5E-969D-25592A6596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9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6CA7-EBAA-4D5E-969D-25592A6596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5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6CA7-EBAA-4D5E-969D-25592A6596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3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6CA7-EBAA-4D5E-969D-25592A6596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48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Bef>
                <a:spcPts val="211"/>
              </a:spcBef>
              <a:spcAft>
                <a:spcPts val="422"/>
              </a:spcAft>
            </a:pPr>
            <a:r>
              <a:rPr lang="en-US" sz="1200" b="1" i="1" dirty="0">
                <a:solidFill>
                  <a:srgbClr val="F7921C"/>
                </a:solidFill>
                <a:highlight>
                  <a:srgbClr val="FFFF00"/>
                </a:highlight>
                <a:latin typeface="Arial" pitchFamily="34" charset="0"/>
                <a:ea typeface="Helvetica Light"/>
              </a:rPr>
              <a:t>Review processes at all levels</a:t>
            </a:r>
            <a:r>
              <a:rPr lang="en-US" sz="1200" i="1" dirty="0">
                <a:solidFill>
                  <a:srgbClr val="F7921C"/>
                </a:solidFill>
                <a:highlight>
                  <a:srgbClr val="FFFF00"/>
                </a:highlight>
                <a:latin typeface="Arial" pitchFamily="34" charset="0"/>
                <a:ea typeface="Helvetica Light"/>
              </a:rPr>
              <a:t> to be:  </a:t>
            </a:r>
          </a:p>
          <a:p>
            <a:pPr marL="401879" indent="-401879" algn="l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rgbClr val="F7921C"/>
                </a:solidFill>
                <a:highlight>
                  <a:srgbClr val="FFFF00"/>
                </a:highlight>
                <a:latin typeface="Arial" pitchFamily="34" charset="0"/>
                <a:ea typeface="Helvetica Light"/>
              </a:rPr>
              <a:t>Rigorous and based on evidence</a:t>
            </a:r>
          </a:p>
          <a:p>
            <a:pPr marL="401879" indent="-401879" algn="l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rgbClr val="F7921C"/>
                </a:solidFill>
                <a:highlight>
                  <a:srgbClr val="FFFF00"/>
                </a:highlight>
                <a:latin typeface="Arial" pitchFamily="34" charset="0"/>
                <a:ea typeface="Helvetica Light"/>
              </a:rPr>
              <a:t>Informed by </a:t>
            </a:r>
            <a:r>
              <a:rPr lang="en-US" sz="1200" b="1" i="1" u="sng" dirty="0">
                <a:solidFill>
                  <a:srgbClr val="F7921C"/>
                </a:solidFill>
                <a:highlight>
                  <a:srgbClr val="FFFF00"/>
                </a:highlight>
                <a:latin typeface="Arial" pitchFamily="34" charset="0"/>
                <a:ea typeface="Helvetica Light"/>
              </a:rPr>
              <a:t>country-led evaluations</a:t>
            </a:r>
            <a:r>
              <a:rPr lang="en-US" sz="1200" i="1" dirty="0">
                <a:solidFill>
                  <a:srgbClr val="F7921C"/>
                </a:solidFill>
                <a:highlight>
                  <a:srgbClr val="FFFF00"/>
                </a:highlight>
                <a:latin typeface="Arial" pitchFamily="34" charset="0"/>
                <a:ea typeface="Helvetica Light"/>
              </a:rPr>
              <a:t> and data</a:t>
            </a:r>
            <a:endParaRPr lang="fr-FR" sz="1200" i="1" dirty="0">
              <a:solidFill>
                <a:srgbClr val="F7921C"/>
              </a:solidFill>
              <a:highlight>
                <a:srgbClr val="FFFF00"/>
              </a:highlight>
              <a:latin typeface="Arial" pitchFamily="34" charset="0"/>
              <a:ea typeface="Helvetica Light"/>
            </a:endParaRPr>
          </a:p>
          <a:p>
            <a:endParaRPr lang="en-GB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follow-up Secretary-General’s report recommended that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VNRs are made by each UN Member State up to two times over a 15-year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period.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6CA7-EBAA-4D5E-969D-25592A6596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6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latin typeface="Arial" panose="020B0604020202020204" pitchFamily="34" charset="0"/>
              </a:rPr>
              <a:t>E</a:t>
            </a:r>
            <a:r>
              <a:rPr lang="en-GB" sz="1100" b="1" i="1" dirty="0" err="1">
                <a:latin typeface="Arial" panose="020B0604020202020204" pitchFamily="34" charset="0"/>
              </a:rPr>
              <a:t>quity</a:t>
            </a:r>
            <a:r>
              <a:rPr lang="en-GB" sz="1100" b="1" i="1" dirty="0">
                <a:latin typeface="Arial" panose="020B0604020202020204" pitchFamily="34" charset="0"/>
              </a:rPr>
              <a:t> focused evaluations:</a:t>
            </a:r>
            <a:endParaRPr lang="en-GB" sz="1100" dirty="0">
              <a:latin typeface="Arial" panose="020B0604020202020204" pitchFamily="34" charset="0"/>
            </a:endParaRPr>
          </a:p>
          <a:p>
            <a:pPr defTabSz="844083">
              <a:defRPr/>
            </a:pPr>
            <a:r>
              <a:rPr lang="en-GB" sz="1100" dirty="0">
                <a:latin typeface="Arial" panose="020B0604020202020204" pitchFamily="34" charset="0"/>
              </a:rPr>
              <a:t>Collect information on difficult-to-reach socially marginalized groups</a:t>
            </a:r>
            <a:r>
              <a:rPr lang="en-US" sz="1100" i="1" dirty="0">
                <a:latin typeface="Arial" panose="020B0604020202020204" pitchFamily="34" charset="0"/>
              </a:rPr>
              <a:t>.</a:t>
            </a:r>
            <a:endParaRPr lang="en-GB" sz="1100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264F0-3A34-42B4-A6BA-49F9711A706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76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6CA7-EBAA-4D5E-969D-25592A6596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4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9E38-7CA9-4A58-9CFC-7C5BFEDE2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CB240-C118-437C-951B-A8092323D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BFF4F-F034-46EC-A02B-A6061359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309E1-6C2F-4D1F-9ACF-3FF85507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8FE37-2255-4C35-8FCB-E8B2A2CE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65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DE9A-7286-43A9-BCD7-413C4848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5DD3F-B6FF-4E05-AD82-1371525AD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97EF0-EAF1-40C1-ABFA-37DBD991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795C5-F2B1-4BD4-88E3-893339E9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D3F36-BCE4-4B5A-A291-3222A95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3D6F9-5A56-4D6B-B109-77102305A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40903-7401-4D39-A321-948567289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2B6E2-E248-428C-91C0-C7DA4D13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3D1A6-1034-4A86-8F40-88FEE79D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CCAB2-D47A-4952-9BDE-C718E315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00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E1E3B-1AAA-45AE-9389-67ACE50DB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2259"/>
            <a:ext cx="12192000" cy="7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97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FBBA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118A44-D5AB-4A88-ADF6-CEC9DE9C9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2259"/>
            <a:ext cx="12192000" cy="7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31113" y="1340769"/>
            <a:ext cx="12719893" cy="401079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2873376"/>
            <a:ext cx="10363200" cy="1470025"/>
          </a:xfrm>
        </p:spPr>
        <p:txBody>
          <a:bodyPr/>
          <a:lstStyle>
            <a:lvl1pPr algn="l">
              <a:defRPr>
                <a:solidFill>
                  <a:srgbClr val="3E8EDE"/>
                </a:solidFill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4876802"/>
            <a:ext cx="8534400" cy="506812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34343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Day / Month / Year 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20350" y="6406396"/>
            <a:ext cx="12450828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20350" y="6597352"/>
            <a:ext cx="12450828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20350" y="548680"/>
            <a:ext cx="12450828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-210296" y="5373219"/>
            <a:ext cx="12654227" cy="534196"/>
            <a:chOff x="-338573" y="6237312"/>
            <a:chExt cx="9821147" cy="534196"/>
          </a:xfrm>
          <a:solidFill>
            <a:schemeClr val="bg1">
              <a:alpha val="91000"/>
            </a:schemeClr>
          </a:solidFill>
        </p:grpSpPr>
        <p:grpSp>
          <p:nvGrpSpPr>
            <p:cNvPr id="12" name="Group 11"/>
            <p:cNvGrpSpPr/>
            <p:nvPr/>
          </p:nvGrpSpPr>
          <p:grpSpPr>
            <a:xfrm>
              <a:off x="-338573" y="623731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979" name="Oval 978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0" name="Oval 979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1" name="Oval 980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2" name="Oval 981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3" name="Oval 982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4" name="Oval 983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5" name="Oval 984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6" name="Oval 985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7" name="Oval 986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9" name="Oval 988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0" name="Oval 989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1" name="Oval 990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2" name="Oval 991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3" name="Oval 992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4" name="Oval 993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5" name="Oval 994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6" name="Oval 995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7" name="Oval 996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8" name="Oval 997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9" name="Oval 998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0" name="Oval 999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3" name="Oval 1002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4" name="Oval 1003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5" name="Oval 1004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6" name="Oval 1005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7" name="Oval 1006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8" name="Oval 1007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9" name="Oval 1008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0" name="Oval 1009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1" name="Oval 1010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2" name="Oval 1011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3" name="Oval 1012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4" name="Oval 1013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5" name="Oval 1014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6" name="Oval 1015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7" name="Oval 1016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8" name="Oval 1017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9" name="Oval 1018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0" name="Oval 1019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1" name="Oval 1020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2" name="Oval 1021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3" name="Oval 1022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4" name="Oval 1023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5" name="Oval 1024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6" name="Oval 1025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7" name="Oval 1026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8" name="Oval 1027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9" name="Oval 1028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0" name="Oval 1029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1" name="Oval 1030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2" name="Oval 1031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3" name="Oval 1032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4" name="Oval 1033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5" name="Oval 1034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6" name="Oval 1035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7" name="Oval 1036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8" name="Oval 1037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9" name="Oval 1038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0" name="Oval 1039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1" name="Oval 1040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2" name="Oval 1041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3" name="Oval 1042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4" name="Oval 1043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5" name="Oval 1044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6" name="Oval 1045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7" name="Oval 1046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8" name="Oval 1047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9" name="Oval 1048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0" name="Oval 1049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1" name="Oval 1050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2" name="Oval 1051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3" name="Oval 1052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4" name="Oval 1053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5" name="Oval 1054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6" name="Oval 1055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7" name="Oval 1056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8" name="Oval 1057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9" name="Oval 1058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0" name="Oval 1059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1" name="Oval 1060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2" name="Oval 1061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3" name="Oval 1062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4" name="Oval 1063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5" name="Oval 1064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6" name="Oval 1065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7" name="Oval 1066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8" name="Oval 1067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9" name="Oval 1068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0" name="Oval 1069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1" name="Oval 1070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2" name="Oval 1071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3" name="Oval 1072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4" name="Oval 1073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5" name="Oval 1074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6" name="Oval 1075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7" name="Oval 1076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8" name="Oval 1077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9" name="Oval 1078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0" name="Oval 1079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1" name="Oval 1080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2" name="Oval 1081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3" name="Oval 1082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4" name="Oval 1083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5" name="Oval 1084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6" name="Oval 1085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7" name="Oval 1086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8" name="Oval 1087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9" name="Oval 1088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0" name="Oval 1089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1" name="Oval 1090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2" name="Oval 1091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3" name="Oval 1092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4" name="Oval 1093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5" name="Oval 1094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6" name="Oval 1095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7" name="Oval 1096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8" name="Oval 1097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9" name="Oval 1098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0" name="Oval 1099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1" name="Oval 1100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2" name="Oval 1101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3" name="Oval 1102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4" name="Oval 1103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5" name="Oval 1104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6" name="Oval 1105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7" name="Oval 1106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8" name="Oval 1107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9" name="Oval 1108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0" name="Oval 1109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1" name="Oval 1110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2" name="Oval 1111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3" name="Oval 1112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4" name="Oval 1113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5" name="Oval 1114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-338573" y="630709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842" name="Oval 841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3" name="Oval 842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4" name="Oval 843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4" name="Oval 853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7" name="Oval 856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8" name="Oval 857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9" name="Oval 858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1" name="Oval 860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2" name="Oval 861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3" name="Oval 862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0" name="Oval 869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1" name="Oval 870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1" name="Oval 880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5" name="Oval 884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1" name="Oval 890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3" name="Oval 892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5" name="Oval 894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7" name="Oval 896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8" name="Oval 897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9" name="Oval 898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2" name="Oval 901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3" name="Oval 902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4" name="Oval 903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6" name="Oval 905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7" name="Oval 906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8" name="Oval 907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1" name="Oval 910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2" name="Oval 911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3" name="Oval 912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5" name="Oval 914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6" name="Oval 915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7" name="Oval 916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8" name="Oval 917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9" name="Oval 918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0" name="Oval 919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1" name="Oval 920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2" name="Oval 921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3" name="Oval 922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4" name="Oval 923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5" name="Oval 924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6" name="Oval 925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7" name="Oval 926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8" name="Oval 927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9" name="Oval 928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0" name="Oval 929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1" name="Oval 930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2" name="Oval 931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3" name="Oval 932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5" name="Oval 934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6" name="Oval 935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7" name="Oval 936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9" name="Oval 938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0" name="Oval 939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1" name="Oval 940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2" name="Oval 941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3" name="Oval 942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4" name="Oval 943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5" name="Oval 944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6" name="Oval 945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8" name="Oval 947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9" name="Oval 948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0" name="Oval 949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1" name="Oval 950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2" name="Oval 951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3" name="Oval 952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4" name="Oval 953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5" name="Oval 954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6" name="Oval 955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7" name="Oval 956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8" name="Oval 957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9" name="Oval 958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0" name="Oval 959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1" name="Oval 960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2" name="Oval 961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3" name="Oval 962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4" name="Oval 963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7" name="Oval 966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8" name="Oval 967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9" name="Oval 968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0" name="Oval 969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1" name="Oval 970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2" name="Oval 971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3" name="Oval 972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4" name="Oval 973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5" name="Oval 974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6" name="Oval 975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7" name="Oval 976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8" name="Oval 977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-338573" y="6376876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705" name="Oval 704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6" name="Oval 705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9" name="Oval 708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1" name="Oval 710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0" name="Oval 719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1" name="Oval 720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2" name="Oval 721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3" name="Oval 722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4" name="Oval 723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8" name="Oval 727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9" name="Oval 728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0" name="Oval 729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1" name="Oval 730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1" name="Oval 750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6" name="Oval 755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7" name="Oval 756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8" name="Oval 757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0" name="Oval 759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1" name="Oval 760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2" name="Oval 761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7" name="Oval 806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2" name="Oval 821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9" name="Oval 838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0" name="Oval 839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1" name="Oval 840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-338573" y="6446658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568" name="Oval 567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9" name="Oval 568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8" name="Oval 577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7" name="Oval 606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8" name="Oval 607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9" name="Oval 608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0" name="Oval 609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6" name="Oval 615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7" name="Oval 616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8" name="Oval 617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9" name="Oval 618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0" name="Oval 619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1" name="Oval 620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2" name="Oval 621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3" name="Oval 622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4" name="Oval 623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5" name="Oval 624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6" name="Oval 625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7" name="Oval 626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8" name="Oval 627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9" name="Oval 628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5" name="Oval 654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6" name="Oval 655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4" name="Oval 663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5" name="Oval 664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6" name="Oval 665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8" name="Oval 667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9" name="Oval 668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0" name="Oval 669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3" name="Oval 672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6" name="Oval 685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4" name="Oval 703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338573" y="6516440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431" name="Oval 430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9" name="Oval 478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1" name="Oval 480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8" name="Oval 507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7" name="Oval 516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8" name="Oval 517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9" name="Oval 518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0" name="Oval 519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1" name="Oval 520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3" name="Oval 522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4" name="Oval 523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5" name="Oval 524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3" name="Oval 552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5" name="Oval 554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6" name="Oval 555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7" name="Oval 556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8" name="Oval 557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9" name="Oval 558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0" name="Oval 559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-338573" y="658622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94" name="Oval 293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0" name="Oval 409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6" name="Oval 415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5" name="Oval 424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338573" y="665600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157" name="Oval 156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338573" y="6725789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0" name="Oval 19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cxnSp>
        <p:nvCxnSpPr>
          <p:cNvPr id="1118" name="Straight Connector 1117"/>
          <p:cNvCxnSpPr/>
          <p:nvPr userDrawn="1"/>
        </p:nvCxnSpPr>
        <p:spPr>
          <a:xfrm>
            <a:off x="-263947" y="2924944"/>
            <a:ext cx="12719893" cy="0"/>
          </a:xfrm>
          <a:prstGeom prst="line">
            <a:avLst/>
          </a:prstGeom>
          <a:ln w="5715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" y="1390419"/>
            <a:ext cx="4529593" cy="17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09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Rectangle 1116"/>
          <p:cNvSpPr/>
          <p:nvPr userDrawn="1"/>
        </p:nvSpPr>
        <p:spPr>
          <a:xfrm>
            <a:off x="-231113" y="2780929"/>
            <a:ext cx="12719893" cy="2570635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7233" y="2958661"/>
            <a:ext cx="10363200" cy="775139"/>
          </a:xfrm>
        </p:spPr>
        <p:txBody>
          <a:bodyPr anchor="b">
            <a:noAutofit/>
          </a:bodyPr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z="5333" dirty="0">
                <a:solidFill>
                  <a:srgbClr val="3E8EDE"/>
                </a:solidFill>
                <a:latin typeface="+mn-lt"/>
                <a:cs typeface="Arial"/>
              </a:rPr>
              <a:t>Title of the topic to be exposed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120350" y="6406396"/>
            <a:ext cx="12450828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120350" y="6597352"/>
            <a:ext cx="12450828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20350" y="548680"/>
            <a:ext cx="12450828" cy="0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20350" y="1470516"/>
            <a:ext cx="12450828" cy="0"/>
          </a:xfrm>
          <a:prstGeom prst="line">
            <a:avLst/>
          </a:prstGeom>
          <a:ln w="254000" cmpd="sng">
            <a:solidFill>
              <a:schemeClr val="tx2">
                <a:alpha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-231114" y="5373219"/>
            <a:ext cx="12654227" cy="534196"/>
            <a:chOff x="-338573" y="6237312"/>
            <a:chExt cx="9821147" cy="534196"/>
          </a:xfrm>
          <a:solidFill>
            <a:schemeClr val="tx2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-338573" y="623731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980" name="Oval 979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1" name="Oval 980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2" name="Oval 981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3" name="Oval 982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4" name="Oval 983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5" name="Oval 984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6" name="Oval 985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7" name="Oval 986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9" name="Oval 988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0" name="Oval 989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1" name="Oval 990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2" name="Oval 991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3" name="Oval 992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4" name="Oval 993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5" name="Oval 994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6" name="Oval 995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7" name="Oval 996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8" name="Oval 997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9" name="Oval 998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0" name="Oval 999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3" name="Oval 1002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4" name="Oval 1003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5" name="Oval 1004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6" name="Oval 1005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7" name="Oval 1006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8" name="Oval 1007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9" name="Oval 1008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0" name="Oval 1009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1" name="Oval 1010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2" name="Oval 1011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3" name="Oval 1012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4" name="Oval 1013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5" name="Oval 1014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6" name="Oval 1015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7" name="Oval 1016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8" name="Oval 1017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9" name="Oval 1018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0" name="Oval 1019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1" name="Oval 1020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2" name="Oval 1021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3" name="Oval 1022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4" name="Oval 1023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5" name="Oval 1024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6" name="Oval 1025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7" name="Oval 1026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8" name="Oval 1027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9" name="Oval 1028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0" name="Oval 1029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1" name="Oval 1030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2" name="Oval 1031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3" name="Oval 1032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4" name="Oval 1033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5" name="Oval 1034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6" name="Oval 1035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7" name="Oval 1036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8" name="Oval 1037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9" name="Oval 1038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0" name="Oval 1039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1" name="Oval 1040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2" name="Oval 1041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3" name="Oval 1042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4" name="Oval 1043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5" name="Oval 1044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6" name="Oval 1045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7" name="Oval 1046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8" name="Oval 1047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9" name="Oval 1048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0" name="Oval 1049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1" name="Oval 1050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2" name="Oval 1051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3" name="Oval 1052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4" name="Oval 1053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5" name="Oval 1054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6" name="Oval 1055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7" name="Oval 1056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8" name="Oval 1057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9" name="Oval 1058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0" name="Oval 1059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1" name="Oval 1060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2" name="Oval 1061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3" name="Oval 1062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4" name="Oval 1063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5" name="Oval 1064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6" name="Oval 1065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7" name="Oval 1066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8" name="Oval 1067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9" name="Oval 1068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0" name="Oval 1069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1" name="Oval 1070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2" name="Oval 1071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3" name="Oval 1072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4" name="Oval 1073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5" name="Oval 1074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6" name="Oval 1075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7" name="Oval 1076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8" name="Oval 1077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9" name="Oval 1078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0" name="Oval 1079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1" name="Oval 1080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2" name="Oval 1081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3" name="Oval 1082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4" name="Oval 1083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5" name="Oval 1084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6" name="Oval 1085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7" name="Oval 1086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8" name="Oval 1087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9" name="Oval 1088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0" name="Oval 1089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1" name="Oval 1090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2" name="Oval 1091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3" name="Oval 1092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4" name="Oval 1093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5" name="Oval 1094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6" name="Oval 1095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7" name="Oval 1096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8" name="Oval 1097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9" name="Oval 1098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0" name="Oval 1099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1" name="Oval 1100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2" name="Oval 1101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3" name="Oval 1102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4" name="Oval 1103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5" name="Oval 1104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6" name="Oval 1105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7" name="Oval 1106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8" name="Oval 1107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9" name="Oval 1108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0" name="Oval 1109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1" name="Oval 1110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2" name="Oval 1111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3" name="Oval 1112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4" name="Oval 1113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5" name="Oval 1114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6" name="Oval 1115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-338573" y="630709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843" name="Oval 842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4" name="Oval 843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4" name="Oval 853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7" name="Oval 856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8" name="Oval 857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9" name="Oval 858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1" name="Oval 860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2" name="Oval 861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3" name="Oval 862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0" name="Oval 869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1" name="Oval 870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1" name="Oval 880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5" name="Oval 884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1" name="Oval 890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3" name="Oval 892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5" name="Oval 894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7" name="Oval 896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8" name="Oval 897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9" name="Oval 898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2" name="Oval 901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3" name="Oval 902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4" name="Oval 903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6" name="Oval 905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7" name="Oval 906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8" name="Oval 907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1" name="Oval 910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2" name="Oval 911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3" name="Oval 912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5" name="Oval 914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6" name="Oval 915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7" name="Oval 916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8" name="Oval 917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9" name="Oval 918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0" name="Oval 919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1" name="Oval 920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2" name="Oval 921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3" name="Oval 922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4" name="Oval 923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5" name="Oval 924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6" name="Oval 925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7" name="Oval 926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8" name="Oval 927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9" name="Oval 928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0" name="Oval 929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1" name="Oval 930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2" name="Oval 931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3" name="Oval 932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5" name="Oval 934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6" name="Oval 935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7" name="Oval 936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9" name="Oval 938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0" name="Oval 939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1" name="Oval 940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2" name="Oval 941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3" name="Oval 942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4" name="Oval 943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5" name="Oval 944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6" name="Oval 945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8" name="Oval 947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9" name="Oval 948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0" name="Oval 949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1" name="Oval 950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2" name="Oval 951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3" name="Oval 952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4" name="Oval 953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5" name="Oval 954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6" name="Oval 955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7" name="Oval 956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8" name="Oval 957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9" name="Oval 958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0" name="Oval 959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1" name="Oval 960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2" name="Oval 961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3" name="Oval 962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4" name="Oval 963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7" name="Oval 966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8" name="Oval 967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9" name="Oval 968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0" name="Oval 969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1" name="Oval 970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2" name="Oval 971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3" name="Oval 972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4" name="Oval 973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5" name="Oval 974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6" name="Oval 975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7" name="Oval 976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8" name="Oval 977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9" name="Oval 978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-338573" y="6376876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706" name="Oval 705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9" name="Oval 708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1" name="Oval 710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0" name="Oval 719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1" name="Oval 720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2" name="Oval 721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3" name="Oval 722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4" name="Oval 723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8" name="Oval 727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9" name="Oval 728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0" name="Oval 729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1" name="Oval 730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1" name="Oval 750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6" name="Oval 755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7" name="Oval 756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8" name="Oval 757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0" name="Oval 759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1" name="Oval 760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2" name="Oval 761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7" name="Oval 806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2" name="Oval 821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9" name="Oval 838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0" name="Oval 839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1" name="Oval 840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338573" y="6446658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569" name="Oval 568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8" name="Oval 577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7" name="Oval 606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8" name="Oval 607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9" name="Oval 608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0" name="Oval 609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6" name="Oval 615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7" name="Oval 616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8" name="Oval 617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9" name="Oval 618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0" name="Oval 619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1" name="Oval 620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2" name="Oval 621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3" name="Oval 622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4" name="Oval 623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5" name="Oval 624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6" name="Oval 625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7" name="Oval 626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8" name="Oval 627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9" name="Oval 628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5" name="Oval 654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6" name="Oval 655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4" name="Oval 663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5" name="Oval 664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6" name="Oval 665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8" name="Oval 667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9" name="Oval 668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0" name="Oval 669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3" name="Oval 672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6" name="Oval 685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4" name="Oval 703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5" name="Oval 704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-338573" y="6516440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432" name="Oval 431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9" name="Oval 478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1" name="Oval 480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8" name="Oval 507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7" name="Oval 516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8" name="Oval 517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9" name="Oval 518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0" name="Oval 519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1" name="Oval 520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3" name="Oval 522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4" name="Oval 523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5" name="Oval 524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3" name="Oval 552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5" name="Oval 554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6" name="Oval 555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7" name="Oval 556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8" name="Oval 557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9" name="Oval 558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0" name="Oval 559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8" name="Oval 567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338573" y="658622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95" name="Oval 294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0" name="Oval 409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6" name="Oval 415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5" name="Oval 424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338573" y="665600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158" name="Oval 157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-338573" y="6725789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1" name="Oval 20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pic>
        <p:nvPicPr>
          <p:cNvPr id="1119" name="Picture 1118" descr="New_UNITAR_Vertical_Logo_Simple_Pantone279C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2" y="6087202"/>
            <a:ext cx="989111" cy="7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8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2"/>
            <a:ext cx="10972800" cy="542265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>
                    <a:lumMod val="75000"/>
                  </a:schemeClr>
                </a:solidFill>
              </a:defRPr>
            </a:lvl1pPr>
            <a:lvl2pPr marL="990575" indent="-380990">
              <a:buClr>
                <a:srgbClr val="343434"/>
              </a:buClr>
              <a:buFont typeface="Arial" panose="020B0604020202020204" pitchFamily="34" charset="0"/>
              <a:buChar char="•"/>
              <a:defRPr/>
            </a:lvl2pPr>
            <a:lvl3pPr marL="1676358" indent="-457189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844800" cy="365125"/>
          </a:xfrm>
        </p:spPr>
        <p:txBody>
          <a:bodyPr/>
          <a:lstStyle/>
          <a:p>
            <a:fld id="{54B4606E-EBF0-41FC-AFBD-463BD94499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38474" y="-99388"/>
            <a:ext cx="12502681" cy="720079"/>
            <a:chOff x="-103857" y="-99391"/>
            <a:chExt cx="9377011" cy="720079"/>
          </a:xfrm>
        </p:grpSpPr>
        <p:sp>
          <p:nvSpPr>
            <p:cNvPr id="8" name="Rectangle 7"/>
            <p:cNvSpPr/>
            <p:nvPr/>
          </p:nvSpPr>
          <p:spPr>
            <a:xfrm>
              <a:off x="-103857" y="-99391"/>
              <a:ext cx="9351714" cy="64807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64967" y="620688"/>
              <a:ext cx="9338121" cy="0"/>
            </a:xfrm>
            <a:prstGeom prst="line">
              <a:avLst/>
            </a:prstGeom>
            <a:ln w="38100" cmpd="sng">
              <a:solidFill>
                <a:srgbClr val="3E8ED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Globe_White.png"/>
            <p:cNvPicPr>
              <a:picLocks noChangeAspect="1"/>
            </p:cNvPicPr>
            <p:nvPr/>
          </p:nvPicPr>
          <p:blipFill rotWithShape="1">
            <a:blip r:embed="rId2" cstate="print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2" b="53685"/>
            <a:stretch/>
          </p:blipFill>
          <p:spPr>
            <a:xfrm>
              <a:off x="5505872" y="-99391"/>
              <a:ext cx="3358468" cy="64807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59549"/>
            <a:ext cx="5994400" cy="6244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Name of the chapter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20350" y="6406396"/>
            <a:ext cx="12450828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20350" y="6597352"/>
            <a:ext cx="12450828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ew_UNITAR_Vertical_Logo_Simple_Pantone279C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2" y="6087202"/>
            <a:ext cx="989111" cy="7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8201"/>
            <a:ext cx="5384800" cy="5287963"/>
          </a:xfrm>
        </p:spPr>
        <p:txBody>
          <a:bodyPr/>
          <a:lstStyle>
            <a:lvl1pPr>
              <a:defRPr sz="3733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1"/>
            <a:ext cx="5384800" cy="5287963"/>
          </a:xfrm>
        </p:spPr>
        <p:txBody>
          <a:bodyPr/>
          <a:lstStyle>
            <a:lvl1pPr>
              <a:defRPr sz="3733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38474" y="-99388"/>
            <a:ext cx="12502681" cy="720079"/>
            <a:chOff x="-103857" y="-99391"/>
            <a:chExt cx="9377011" cy="720079"/>
          </a:xfrm>
        </p:grpSpPr>
        <p:sp>
          <p:nvSpPr>
            <p:cNvPr id="9" name="Rectangle 8"/>
            <p:cNvSpPr/>
            <p:nvPr/>
          </p:nvSpPr>
          <p:spPr>
            <a:xfrm>
              <a:off x="-103857" y="-99391"/>
              <a:ext cx="9351714" cy="64807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64967" y="620688"/>
              <a:ext cx="9338121" cy="0"/>
            </a:xfrm>
            <a:prstGeom prst="line">
              <a:avLst/>
            </a:prstGeom>
            <a:ln w="38100" cmpd="sng">
              <a:solidFill>
                <a:srgbClr val="3E8ED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Globe_White.png"/>
            <p:cNvPicPr>
              <a:picLocks noChangeAspect="1"/>
            </p:cNvPicPr>
            <p:nvPr/>
          </p:nvPicPr>
          <p:blipFill rotWithShape="1">
            <a:blip r:embed="rId2" cstate="print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2" b="53685"/>
            <a:stretch/>
          </p:blipFill>
          <p:spPr>
            <a:xfrm>
              <a:off x="5505872" y="-99391"/>
              <a:ext cx="3358468" cy="648072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59549"/>
            <a:ext cx="5994400" cy="6244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Name of the chapter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737600" y="6324600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4606E-EBF0-41FC-AFBD-463BD9449987}" type="slidenum">
              <a:rPr lang="en-US" sz="1600" smtClean="0"/>
              <a:pPr/>
              <a:t>‹#›</a:t>
            </a:fld>
            <a:endParaRPr lang="en-US" sz="160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120350" y="6406396"/>
            <a:ext cx="12450828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120350" y="6597352"/>
            <a:ext cx="12450828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New_UNITAR_Vertical_Logo_Simple_Pantone279C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2" y="6087202"/>
            <a:ext cx="989111" cy="7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65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38474" y="-99388"/>
            <a:ext cx="12502681" cy="720079"/>
            <a:chOff x="-103857" y="-99391"/>
            <a:chExt cx="9377011" cy="720079"/>
          </a:xfrm>
        </p:grpSpPr>
        <p:sp>
          <p:nvSpPr>
            <p:cNvPr id="8" name="Rectangle 7"/>
            <p:cNvSpPr/>
            <p:nvPr/>
          </p:nvSpPr>
          <p:spPr>
            <a:xfrm>
              <a:off x="-103857" y="-99391"/>
              <a:ext cx="9351714" cy="64807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64967" y="620688"/>
              <a:ext cx="9338121" cy="0"/>
            </a:xfrm>
            <a:prstGeom prst="line">
              <a:avLst/>
            </a:prstGeom>
            <a:ln w="38100" cmpd="sng">
              <a:solidFill>
                <a:srgbClr val="3E8ED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Globe_White.png"/>
            <p:cNvPicPr>
              <a:picLocks noChangeAspect="1"/>
            </p:cNvPicPr>
            <p:nvPr/>
          </p:nvPicPr>
          <p:blipFill rotWithShape="1">
            <a:blip r:embed="rId2" cstate="print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2" b="53685"/>
            <a:stretch/>
          </p:blipFill>
          <p:spPr>
            <a:xfrm>
              <a:off x="5505872" y="-99391"/>
              <a:ext cx="3358468" cy="648072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59549"/>
            <a:ext cx="5994400" cy="6244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Name of the chapter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844800" cy="365125"/>
          </a:xfrm>
        </p:spPr>
        <p:txBody>
          <a:bodyPr/>
          <a:lstStyle/>
          <a:p>
            <a:fld id="{54B4606E-EBF0-41FC-AFBD-463BD944998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20350" y="6406396"/>
            <a:ext cx="12450828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20350" y="6597352"/>
            <a:ext cx="12450828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ew_UNITAR_Vertical_Logo_Simple_Pantone279C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2" y="6087202"/>
            <a:ext cx="989111" cy="7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5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390923" y="3937000"/>
            <a:ext cx="2191477" cy="124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aseline="30000" dirty="0" err="1">
                <a:solidFill>
                  <a:srgbClr val="3E8EDE"/>
                </a:solidFill>
                <a:latin typeface="Arial"/>
                <a:cs typeface="Arial"/>
              </a:rPr>
              <a:t>Palais</a:t>
            </a:r>
            <a:r>
              <a:rPr lang="en-GB" sz="1867" baseline="30000" dirty="0">
                <a:solidFill>
                  <a:srgbClr val="3E8EDE"/>
                </a:solidFill>
                <a:latin typeface="Arial"/>
                <a:cs typeface="Arial"/>
              </a:rPr>
              <a:t> des Nations</a:t>
            </a:r>
          </a:p>
          <a:p>
            <a:r>
              <a:rPr lang="en-GB" sz="1867" baseline="30000" dirty="0">
                <a:solidFill>
                  <a:srgbClr val="3E8EDE"/>
                </a:solidFill>
                <a:latin typeface="Arial"/>
                <a:cs typeface="Arial"/>
              </a:rPr>
              <a:t>1211 Geneva 10</a:t>
            </a:r>
          </a:p>
          <a:p>
            <a:r>
              <a:rPr lang="en-GB" sz="1867" baseline="30000" dirty="0">
                <a:solidFill>
                  <a:srgbClr val="3E8EDE"/>
                </a:solidFill>
                <a:latin typeface="Arial"/>
                <a:cs typeface="Arial"/>
              </a:rPr>
              <a:t>Switzerland</a:t>
            </a:r>
          </a:p>
          <a:p>
            <a:r>
              <a:rPr lang="en-GB" sz="1867" baseline="30000" dirty="0">
                <a:solidFill>
                  <a:srgbClr val="3E8EDE"/>
                </a:solidFill>
                <a:latin typeface="Arial"/>
                <a:cs typeface="Arial"/>
              </a:rPr>
              <a:t>T +41 22 917 8400</a:t>
            </a:r>
          </a:p>
          <a:p>
            <a:r>
              <a:rPr lang="en-GB" sz="1867" baseline="30000" dirty="0">
                <a:solidFill>
                  <a:srgbClr val="3E8EDE"/>
                </a:solidFill>
                <a:latin typeface="Arial"/>
                <a:cs typeface="Arial"/>
              </a:rPr>
              <a:t>F +41 22 917 8047</a:t>
            </a:r>
          </a:p>
          <a:p>
            <a:r>
              <a:rPr lang="en-GB" sz="1867" baseline="30000" dirty="0" err="1">
                <a:solidFill>
                  <a:srgbClr val="3E8EDE"/>
                </a:solidFill>
                <a:latin typeface="Arial"/>
                <a:cs typeface="Arial"/>
              </a:rPr>
              <a:t>www.unitar.org</a:t>
            </a:r>
            <a:endParaRPr lang="en-GB" sz="1867" baseline="30000" dirty="0">
              <a:solidFill>
                <a:srgbClr val="3E8EDE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50144" y="3835401"/>
            <a:ext cx="7485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United Nations Institute for Training and Research</a:t>
            </a:r>
          </a:p>
          <a:p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Institut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des Nations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Unies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pour la Formation et la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Recherche</a:t>
            </a:r>
            <a:endParaRPr lang="en-US" sz="1400" dirty="0">
              <a:solidFill>
                <a:srgbClr val="3E8EDE"/>
              </a:solidFill>
              <a:latin typeface="Arial"/>
              <a:cs typeface="Arial"/>
            </a:endParaRPr>
          </a:p>
          <a:p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Instituto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las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Naciones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Unidas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para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Formación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Profesional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e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Investigaciones</a:t>
            </a:r>
            <a:endParaRPr lang="en-US" sz="1400" dirty="0">
              <a:solidFill>
                <a:srgbClr val="3E8EDE"/>
              </a:solidFill>
              <a:latin typeface="Arial"/>
              <a:cs typeface="Arial"/>
            </a:endParaRPr>
          </a:p>
          <a:p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Учебньıй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и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научно-исследовательский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институт</a:t>
            </a:r>
            <a:endParaRPr lang="en-US" sz="1400" dirty="0">
              <a:solidFill>
                <a:srgbClr val="3E8EDE"/>
              </a:solidFill>
              <a:latin typeface="Arial"/>
              <a:cs typeface="Arial"/>
            </a:endParaRPr>
          </a:p>
          <a:p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Организации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Объединенньıх</a:t>
            </a:r>
            <a:r>
              <a:rPr lang="en-US" sz="140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3E8EDE"/>
                </a:solidFill>
                <a:latin typeface="Arial"/>
                <a:cs typeface="Arial"/>
              </a:rPr>
              <a:t>Наций</a:t>
            </a:r>
            <a:endParaRPr lang="en-US" sz="1400" dirty="0">
              <a:solidFill>
                <a:srgbClr val="3E8EDE"/>
              </a:solidFill>
              <a:latin typeface="Arial"/>
              <a:cs typeface="Arial"/>
            </a:endParaRP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LB" sz="1400" kern="1200" dirty="0">
                <a:solidFill>
                  <a:srgbClr val="3E8EDE"/>
                </a:solidFill>
                <a:effectLst/>
                <a:latin typeface="+mn-lt"/>
                <a:ea typeface="+mn-ea"/>
                <a:cs typeface="+mn-cs"/>
              </a:rPr>
              <a:t>معهد الأمم المتحدة للتدريب والبحث</a:t>
            </a:r>
            <a:endParaRPr lang="en-US" sz="1400" kern="1200" dirty="0">
              <a:solidFill>
                <a:srgbClr val="3E8EDE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i="0" u="none" strike="noStrike" kern="1200" baseline="0" dirty="0">
                <a:solidFill>
                  <a:srgbClr val="3E8E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联合国训练研究所</a:t>
            </a:r>
            <a:endParaRPr lang="en-US" sz="1400" kern="1200" dirty="0">
              <a:solidFill>
                <a:srgbClr val="3E8EDE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endParaRPr lang="en-US" sz="1400" dirty="0">
              <a:solidFill>
                <a:srgbClr val="3E8EDE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606E-EBF0-41FC-AFBD-463BD944998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20351" y="548680"/>
            <a:ext cx="12450828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 flipV="1">
            <a:off x="-249971" y="5381104"/>
            <a:ext cx="12719893" cy="1600109"/>
          </a:xfrm>
          <a:prstGeom prst="rect">
            <a:avLst/>
          </a:prstGeom>
          <a:solidFill>
            <a:srgbClr val="3E8EDE"/>
          </a:solidFill>
          <a:ln>
            <a:solidFill>
              <a:srgbClr val="3E8E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231114" y="5390663"/>
            <a:ext cx="12654227" cy="534196"/>
            <a:chOff x="-338573" y="6237312"/>
            <a:chExt cx="9821147" cy="534196"/>
          </a:xfrm>
          <a:solidFill>
            <a:schemeClr val="bg1"/>
          </a:solidFill>
        </p:grpSpPr>
        <p:grpSp>
          <p:nvGrpSpPr>
            <p:cNvPr id="16" name="Group 15"/>
            <p:cNvGrpSpPr/>
            <p:nvPr/>
          </p:nvGrpSpPr>
          <p:grpSpPr>
            <a:xfrm>
              <a:off x="-338573" y="623731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983" name="Oval 982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4" name="Oval 983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5" name="Oval 984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6" name="Oval 985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7" name="Oval 986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9" name="Oval 988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0" name="Oval 989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1" name="Oval 990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2" name="Oval 991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3" name="Oval 992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4" name="Oval 993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5" name="Oval 994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6" name="Oval 995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7" name="Oval 996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8" name="Oval 997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9" name="Oval 998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0" name="Oval 999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3" name="Oval 1002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4" name="Oval 1003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5" name="Oval 1004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6" name="Oval 1005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7" name="Oval 1006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8" name="Oval 1007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9" name="Oval 1008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0" name="Oval 1009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1" name="Oval 1010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2" name="Oval 1011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3" name="Oval 1012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4" name="Oval 1013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5" name="Oval 1014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6" name="Oval 1015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7" name="Oval 1016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8" name="Oval 1017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9" name="Oval 1018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0" name="Oval 1019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1" name="Oval 1020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2" name="Oval 1021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3" name="Oval 1022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4" name="Oval 1023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5" name="Oval 1024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6" name="Oval 1025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7" name="Oval 1026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8" name="Oval 1027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9" name="Oval 1028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0" name="Oval 1029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1" name="Oval 1030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2" name="Oval 1031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3" name="Oval 1032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4" name="Oval 1033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5" name="Oval 1034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6" name="Oval 1035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7" name="Oval 1036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8" name="Oval 1037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9" name="Oval 1038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0" name="Oval 1039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1" name="Oval 1040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2" name="Oval 1041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3" name="Oval 1042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4" name="Oval 1043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5" name="Oval 1044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6" name="Oval 1045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7" name="Oval 1046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8" name="Oval 1047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9" name="Oval 1048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0" name="Oval 1049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1" name="Oval 1050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2" name="Oval 1051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3" name="Oval 1052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4" name="Oval 1053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5" name="Oval 1054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6" name="Oval 1055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7" name="Oval 1056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8" name="Oval 1057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9" name="Oval 1058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0" name="Oval 1059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1" name="Oval 1060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2" name="Oval 1061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3" name="Oval 1062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4" name="Oval 1063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5" name="Oval 1064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6" name="Oval 1065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7" name="Oval 1066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8" name="Oval 1067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9" name="Oval 1068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0" name="Oval 1069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1" name="Oval 1070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2" name="Oval 1071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3" name="Oval 1072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4" name="Oval 1073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5" name="Oval 1074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6" name="Oval 1075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7" name="Oval 1076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8" name="Oval 1077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9" name="Oval 1078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0" name="Oval 1079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1" name="Oval 1080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2" name="Oval 1081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3" name="Oval 1082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4" name="Oval 1083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5" name="Oval 1084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6" name="Oval 1085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7" name="Oval 1086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8" name="Oval 1087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9" name="Oval 1088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0" name="Oval 1089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1" name="Oval 1090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2" name="Oval 1091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3" name="Oval 1092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4" name="Oval 1093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5" name="Oval 1094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6" name="Oval 1095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7" name="Oval 1096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8" name="Oval 1097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9" name="Oval 1098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0" name="Oval 1099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1" name="Oval 1100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2" name="Oval 1101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3" name="Oval 1102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4" name="Oval 1103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5" name="Oval 1104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6" name="Oval 1105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7" name="Oval 1106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8" name="Oval 1107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9" name="Oval 1108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0" name="Oval 1109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1" name="Oval 1110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2" name="Oval 1111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3" name="Oval 1112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4" name="Oval 1113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5" name="Oval 1114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6" name="Oval 1115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7" name="Oval 1116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8" name="Oval 1117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9" name="Oval 1118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-338573" y="630709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846" name="Oval 845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4" name="Oval 853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7" name="Oval 856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8" name="Oval 857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9" name="Oval 858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1" name="Oval 860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2" name="Oval 861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3" name="Oval 862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0" name="Oval 869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1" name="Oval 870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1" name="Oval 880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5" name="Oval 884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1" name="Oval 890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3" name="Oval 892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5" name="Oval 894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7" name="Oval 896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8" name="Oval 897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9" name="Oval 898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2" name="Oval 901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3" name="Oval 902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4" name="Oval 903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6" name="Oval 905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7" name="Oval 906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8" name="Oval 907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1" name="Oval 910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2" name="Oval 911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3" name="Oval 912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5" name="Oval 914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6" name="Oval 915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7" name="Oval 916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8" name="Oval 917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9" name="Oval 918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0" name="Oval 919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1" name="Oval 920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2" name="Oval 921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3" name="Oval 922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4" name="Oval 923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5" name="Oval 924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6" name="Oval 925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7" name="Oval 926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8" name="Oval 927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9" name="Oval 928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0" name="Oval 929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1" name="Oval 930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2" name="Oval 931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3" name="Oval 932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5" name="Oval 934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6" name="Oval 935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7" name="Oval 936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9" name="Oval 938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0" name="Oval 939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1" name="Oval 940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2" name="Oval 941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3" name="Oval 942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4" name="Oval 943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5" name="Oval 944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6" name="Oval 945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8" name="Oval 947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9" name="Oval 948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0" name="Oval 949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1" name="Oval 950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2" name="Oval 951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3" name="Oval 952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4" name="Oval 953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5" name="Oval 954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6" name="Oval 955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7" name="Oval 956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8" name="Oval 957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9" name="Oval 958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0" name="Oval 959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1" name="Oval 960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2" name="Oval 961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3" name="Oval 962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4" name="Oval 963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7" name="Oval 966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8" name="Oval 967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9" name="Oval 968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0" name="Oval 969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1" name="Oval 970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2" name="Oval 971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3" name="Oval 972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4" name="Oval 973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5" name="Oval 974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6" name="Oval 975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7" name="Oval 976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8" name="Oval 977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9" name="Oval 978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0" name="Oval 979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1" name="Oval 980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2" name="Oval 981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338573" y="6376876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709" name="Oval 708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1" name="Oval 710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0" name="Oval 719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1" name="Oval 720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2" name="Oval 721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3" name="Oval 722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4" name="Oval 723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8" name="Oval 727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9" name="Oval 728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0" name="Oval 729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1" name="Oval 730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1" name="Oval 750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6" name="Oval 755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7" name="Oval 756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8" name="Oval 757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0" name="Oval 759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1" name="Oval 760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2" name="Oval 761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7" name="Oval 806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2" name="Oval 821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9" name="Oval 838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0" name="Oval 839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1" name="Oval 840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3" name="Oval 842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4" name="Oval 843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338573" y="6446658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572" name="Oval 571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8" name="Oval 577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7" name="Oval 606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8" name="Oval 607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9" name="Oval 608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0" name="Oval 609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6" name="Oval 615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7" name="Oval 616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8" name="Oval 617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9" name="Oval 618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0" name="Oval 619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1" name="Oval 620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2" name="Oval 621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3" name="Oval 622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4" name="Oval 623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5" name="Oval 624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6" name="Oval 625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7" name="Oval 626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8" name="Oval 627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9" name="Oval 628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5" name="Oval 654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6" name="Oval 655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4" name="Oval 663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5" name="Oval 664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6" name="Oval 665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8" name="Oval 667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9" name="Oval 668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0" name="Oval 669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3" name="Oval 672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6" name="Oval 685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4" name="Oval 703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5" name="Oval 704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6" name="Oval 705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-338573" y="6516440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435" name="Oval 434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9" name="Oval 478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1" name="Oval 480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8" name="Oval 507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7" name="Oval 516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8" name="Oval 517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9" name="Oval 518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0" name="Oval 519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1" name="Oval 520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3" name="Oval 522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4" name="Oval 523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5" name="Oval 524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3" name="Oval 552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5" name="Oval 554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6" name="Oval 555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7" name="Oval 556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8" name="Oval 557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9" name="Oval 558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0" name="Oval 559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8" name="Oval 567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9" name="Oval 568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338573" y="658622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98" name="Oval 297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0" name="Oval 409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6" name="Oval 415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5" name="Oval 424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-338573" y="665600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161" name="Oval 160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-338573" y="6725789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4" name="Oval 23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cxnSp>
        <p:nvCxnSpPr>
          <p:cNvPr id="1121" name="Straight Connector 1120"/>
          <p:cNvCxnSpPr/>
          <p:nvPr userDrawn="1"/>
        </p:nvCxnSpPr>
        <p:spPr>
          <a:xfrm>
            <a:off x="-120351" y="1470516"/>
            <a:ext cx="12450828" cy="0"/>
          </a:xfrm>
          <a:prstGeom prst="line">
            <a:avLst/>
          </a:prstGeom>
          <a:ln w="254000" cmpd="sng">
            <a:solidFill>
              <a:srgbClr val="3E8EDE">
                <a:alpha val="8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263946" y="3861048"/>
            <a:ext cx="12687060" cy="0"/>
          </a:xfrm>
          <a:prstGeom prst="line">
            <a:avLst/>
          </a:prstGeom>
          <a:ln w="1905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0" name="Straight Connector 1119"/>
          <p:cNvCxnSpPr/>
          <p:nvPr userDrawn="1"/>
        </p:nvCxnSpPr>
        <p:spPr>
          <a:xfrm>
            <a:off x="-378177" y="5760967"/>
            <a:ext cx="12948356" cy="0"/>
          </a:xfrm>
          <a:prstGeom prst="lin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51" y="2108201"/>
            <a:ext cx="4536017" cy="175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3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61A-9A07-4D56-90BA-BEAF34D7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08934-AFD8-4A7C-A521-36AD2589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30EE0-166A-4E10-A85D-4BD81E4F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53A25-44F7-4C27-B392-C17CC4B4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60A4D-FEDB-4A87-8603-9BDDCD63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11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49E4-20B2-4C79-ACE6-78431E9B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69171-5A3C-458B-A55A-1E65338B2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9B37C-DFFD-4F3C-B3DE-8F73A411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61041-3504-457E-BB9A-2123C1B0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CFAC3-A869-40AE-A7F0-17A66CB6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27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BE33-6EF2-48D0-A653-DD37BB12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056B-5683-4D56-9028-76AE5C721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DE1A4-BEB7-4444-9052-E17438DF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90601-7390-4403-AD71-92A08DED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694AE-F08F-4E80-962C-AAB3549F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BCA72-0BD6-4AEE-9AA0-C285C1B5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41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17F1-7617-42CB-828D-5CF7002D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63436-89EC-4D8F-812C-17607DBC2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144B2-A2DC-4C10-9F6B-99F7B18A4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0C255-21EE-4FE2-B094-53FDC01E3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5DE41-187A-4A4A-AE64-48E16F34E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99B97-C207-4116-AA8B-0F5A499D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8D3BF-A625-4898-849C-30CA3765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CAF1A-2D19-4042-87E4-58E8E36B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42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6C45-1D5C-445D-883A-AB9D823E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56169-4A46-4076-BFD1-1C693CF0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DE7A7-AC0C-4E5D-9260-41D087F3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6836A-2B78-4A2A-8969-9B985F95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74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1BA57-503B-4275-B8E7-1B8B687E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DF506-F146-4C9D-A307-E665A642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AD3A3-5B46-457C-B78E-F3E7EE19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3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46A0-A0F8-473F-B19A-77DA4AB2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850D0-83A2-4C25-B70B-D832AE0C9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60DEC-F4C0-427A-A463-585A8857E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6598B-4E3E-4165-A617-50A67FBC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0D3F0-762B-4436-BFE0-9B3F63D3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DAD35-3D82-4447-A6DE-6425871C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29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CE38-99E4-460B-8245-15B2C2F94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6C250B-0D4B-483E-B8C3-B29BA17E7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B45C4-E082-454B-81F4-C74C45967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1633A-A405-4E97-AA8D-44B347D7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0FFE5-3B56-4417-B478-2375ADCC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CCB38-CEA3-4735-83BA-E3507BEE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4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2CC5B-536D-4C11-A91C-660F30DA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09371-9581-46B9-A4E5-CFFABF151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06CAC-6C28-44BE-8733-11DA728CA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D40C2-E80C-44E9-AFF8-F670FD1BDBF6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2D828-52A0-4F42-AC5E-91C7FFF7E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976F3-6F3C-4652-A568-23F2BD144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9D1A-5C94-4E55-A0C2-E233C2ADB4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6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4606E-EBF0-41FC-AFBD-463BD944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24600"/>
            <a:ext cx="2844800" cy="366184"/>
          </a:xfrm>
        </p:spPr>
        <p:txBody>
          <a:bodyPr/>
          <a:lstStyle/>
          <a:p>
            <a:pPr defTabSz="1219170"/>
            <a:fld id="{54B4606E-EBF0-41FC-AFBD-463BD9449987}" type="slidenum">
              <a:rPr lang="en-US">
                <a:solidFill>
                  <a:srgbClr val="3F3F3F">
                    <a:tint val="75000"/>
                  </a:srgbClr>
                </a:solidFill>
                <a:latin typeface="Arial"/>
              </a:rPr>
              <a:pPr defTabSz="1219170"/>
              <a:t>1</a:t>
            </a:fld>
            <a:endParaRPr lang="en-US" dirty="0">
              <a:solidFill>
                <a:srgbClr val="3F3F3F">
                  <a:tint val="75000"/>
                </a:srgbClr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68BC8-7BB9-48EB-8D30-8176E3603061}"/>
              </a:ext>
            </a:extLst>
          </p:cNvPr>
          <p:cNvSpPr/>
          <p:nvPr/>
        </p:nvSpPr>
        <p:spPr>
          <a:xfrm>
            <a:off x="3887755" y="90295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1600" i="1" dirty="0">
                <a:solidFill>
                  <a:prstClr val="white"/>
                </a:solidFill>
                <a:latin typeface="Arial"/>
              </a:rPr>
              <a:t>A tactical, problem-solving tool to strengthen governance of data ecosystems for SDGs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0C4938E-77A9-48A8-8FDA-9059D112D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18" y="536580"/>
            <a:ext cx="7286625" cy="17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61C903-461D-4790-9193-F6D76F208B34}"/>
              </a:ext>
            </a:extLst>
          </p:cNvPr>
          <p:cNvSpPr txBox="1"/>
          <p:nvPr/>
        </p:nvSpPr>
        <p:spPr>
          <a:xfrm>
            <a:off x="1395489" y="4627861"/>
            <a:ext cx="80930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3E8EDE"/>
                </a:solidFill>
                <a:latin typeface="Praxis LT Semibold"/>
              </a:rPr>
              <a:t>Sub-session 1. Monitoring SDGs: the perspective of NSOs</a:t>
            </a:r>
          </a:p>
          <a:p>
            <a:pPr defTabSz="1219170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3E8EDE"/>
                </a:solidFill>
                <a:latin typeface="Praxis LT Semibold"/>
              </a:rPr>
              <a:t>Sub-session 2. Effective national M&amp;E systems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08616CB-C6DA-4ACC-A5AB-4B01A9ADE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39" y="6405331"/>
            <a:ext cx="2976331" cy="366184"/>
          </a:xfrm>
        </p:spPr>
        <p:txBody>
          <a:bodyPr>
            <a:normAutofit/>
          </a:bodyPr>
          <a:lstStyle/>
          <a:p>
            <a:r>
              <a:rPr lang="en-US" sz="1600" dirty="0"/>
              <a:t>Shanghai, 24 January 2019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5827CE-7715-4C09-8965-C33C4331B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489" y="3388669"/>
            <a:ext cx="10363200" cy="1470025"/>
          </a:xfrm>
        </p:spPr>
        <p:txBody>
          <a:bodyPr>
            <a:normAutofit/>
          </a:bodyPr>
          <a:lstStyle/>
          <a:p>
            <a:r>
              <a:rPr lang="fr-FR" sz="3733" b="1" dirty="0"/>
              <a:t>Session 5. Effective </a:t>
            </a:r>
            <a:r>
              <a:rPr lang="en-US" sz="3733" b="1" dirty="0"/>
              <a:t>M</a:t>
            </a:r>
            <a:r>
              <a:rPr lang="fr-FR" sz="3733" b="1" dirty="0"/>
              <a:t>&amp;E </a:t>
            </a:r>
            <a:r>
              <a:rPr lang="fr-FR" sz="3733" b="1" dirty="0" err="1"/>
              <a:t>systems</a:t>
            </a:r>
            <a:r>
              <a:rPr lang="fr-FR" sz="3733" b="1" dirty="0"/>
              <a:t> for the </a:t>
            </a:r>
            <a:r>
              <a:rPr lang="fr-FR" sz="3733" b="1" dirty="0" err="1"/>
              <a:t>SDGs</a:t>
            </a:r>
            <a:endParaRPr lang="fr-FR" sz="3733" b="1" dirty="0"/>
          </a:p>
        </p:txBody>
      </p:sp>
    </p:spTree>
    <p:extLst>
      <p:ext uri="{BB962C8B-B14F-4D97-AF65-F5344CB8AC3E}">
        <p14:creationId xmlns:p14="http://schemas.microsoft.com/office/powerpoint/2010/main" val="351368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0A329-A8D2-400D-8800-968B07457C4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 b="5487"/>
          <a:stretch/>
        </p:blipFill>
        <p:spPr bwMode="auto">
          <a:xfrm>
            <a:off x="229361" y="816421"/>
            <a:ext cx="7484796" cy="52251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stomShape 2">
            <a:extLst>
              <a:ext uri="{FF2B5EF4-FFF2-40B4-BE49-F238E27FC236}">
                <a16:creationId xmlns:a16="http://schemas.microsoft.com/office/drawing/2014/main" id="{280B106D-CB3A-4938-A016-5A1E0BC91E51}"/>
              </a:ext>
            </a:extLst>
          </p:cNvPr>
          <p:cNvSpPr/>
          <p:nvPr/>
        </p:nvSpPr>
        <p:spPr>
          <a:xfrm>
            <a:off x="1273532" y="19879"/>
            <a:ext cx="9644935" cy="69856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96" tIns="35696" rIns="35696" bIns="35696" anchor="ctr"/>
          <a:lstStyle/>
          <a:p>
            <a:pPr algn="ctr"/>
            <a:r>
              <a:rPr lang="en-CA" sz="2813" b="1" i="1" dirty="0">
                <a:solidFill>
                  <a:srgbClr val="F96C36"/>
                </a:solidFill>
                <a:latin typeface="Calibri"/>
              </a:rPr>
              <a:t>Integrated review and M&amp;E systems</a:t>
            </a:r>
            <a:endParaRPr sz="2813" b="1" i="1" dirty="0">
              <a:solidFill>
                <a:srgbClr val="F96C36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D697C-CB6D-40D4-9172-2DE88B6DD37D}"/>
              </a:ext>
            </a:extLst>
          </p:cNvPr>
          <p:cNvSpPr txBox="1"/>
          <p:nvPr/>
        </p:nvSpPr>
        <p:spPr>
          <a:xfrm>
            <a:off x="7820175" y="2834814"/>
            <a:ext cx="42459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err="1">
                <a:solidFill>
                  <a:srgbClr val="F96C36"/>
                </a:solidFill>
              </a:rPr>
              <a:t>Equity</a:t>
            </a:r>
            <a:endParaRPr lang="fr-FR" sz="2800" i="1" dirty="0">
              <a:solidFill>
                <a:srgbClr val="F96C36"/>
              </a:solidFill>
            </a:endParaRPr>
          </a:p>
          <a:p>
            <a:endParaRPr lang="fr-FR" sz="2800" i="1" dirty="0">
              <a:solidFill>
                <a:srgbClr val="F96C36"/>
              </a:solidFill>
            </a:endParaRPr>
          </a:p>
          <a:p>
            <a:r>
              <a:rPr lang="fr-FR" sz="2800" i="1" dirty="0" err="1">
                <a:solidFill>
                  <a:srgbClr val="F96C36"/>
                </a:solidFill>
              </a:rPr>
              <a:t>Complexity</a:t>
            </a:r>
            <a:r>
              <a:rPr lang="fr-FR" sz="2800" i="1" dirty="0">
                <a:solidFill>
                  <a:srgbClr val="F96C36"/>
                </a:solidFill>
              </a:rPr>
              <a:t> of </a:t>
            </a:r>
            <a:r>
              <a:rPr lang="fr-FR" sz="2800" i="1" dirty="0" err="1">
                <a:solidFill>
                  <a:srgbClr val="F96C36"/>
                </a:solidFill>
              </a:rPr>
              <a:t>interlinkages</a:t>
            </a:r>
            <a:endParaRPr lang="fr-FR" sz="2800" i="1" dirty="0">
              <a:solidFill>
                <a:srgbClr val="F96C36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6ECCC8-6E80-4325-B80B-E8A8BFD65408}"/>
              </a:ext>
            </a:extLst>
          </p:cNvPr>
          <p:cNvCxnSpPr>
            <a:cxnSpLocks/>
          </p:cNvCxnSpPr>
          <p:nvPr/>
        </p:nvCxnSpPr>
        <p:spPr>
          <a:xfrm flipH="1">
            <a:off x="6970645" y="3113110"/>
            <a:ext cx="717011" cy="0"/>
          </a:xfrm>
          <a:prstGeom prst="straightConnector1">
            <a:avLst/>
          </a:prstGeom>
          <a:ln w="76200">
            <a:solidFill>
              <a:srgbClr val="F96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8B3FCC-268A-42CC-81F0-43188360FBC6}"/>
              </a:ext>
            </a:extLst>
          </p:cNvPr>
          <p:cNvCxnSpPr>
            <a:cxnSpLocks/>
          </p:cNvCxnSpPr>
          <p:nvPr/>
        </p:nvCxnSpPr>
        <p:spPr>
          <a:xfrm flipH="1">
            <a:off x="6997146" y="4007632"/>
            <a:ext cx="717011" cy="0"/>
          </a:xfrm>
          <a:prstGeom prst="straightConnector1">
            <a:avLst/>
          </a:prstGeom>
          <a:ln w="76200">
            <a:solidFill>
              <a:srgbClr val="F96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9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359" y="1277780"/>
            <a:ext cx="7301792" cy="3496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9174" y="4866738"/>
            <a:ext cx="10188552" cy="538956"/>
          </a:xfrm>
          <a:prstGeom prst="rect">
            <a:avLst/>
          </a:prstGeom>
        </p:spPr>
        <p:txBody>
          <a:bodyPr wrap="square" lIns="76544" tIns="38272" rIns="76544" bIns="38272">
            <a:spAutoFit/>
          </a:bodyPr>
          <a:lstStyle/>
          <a:p>
            <a:pPr algn="ctr"/>
            <a:r>
              <a:rPr lang="en-GB" sz="3000" dirty="0">
                <a:solidFill>
                  <a:srgbClr val="F7921C"/>
                </a:solidFill>
              </a:rPr>
              <a:t>COLLECTING INFORMATION ON </a:t>
            </a:r>
            <a:r>
              <a:rPr lang="en-GB" sz="3000" u="sng" dirty="0">
                <a:solidFill>
                  <a:srgbClr val="F7921C"/>
                </a:solidFill>
              </a:rPr>
              <a:t>DIFFICULT TO REACH</a:t>
            </a:r>
            <a:r>
              <a:rPr lang="en-GB" sz="3000" dirty="0">
                <a:solidFill>
                  <a:srgbClr val="F7921C"/>
                </a:solidFill>
              </a:rPr>
              <a:t> GROUPS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1527" y="4158010"/>
            <a:ext cx="3620473" cy="538956"/>
          </a:xfrm>
          <a:prstGeom prst="rect">
            <a:avLst/>
          </a:prstGeom>
          <a:noFill/>
        </p:spPr>
        <p:txBody>
          <a:bodyPr wrap="square" lIns="76544" tIns="38272" rIns="76544" bIns="38272" rtlCol="0">
            <a:spAutoFit/>
          </a:bodyPr>
          <a:lstStyle/>
          <a:p>
            <a:r>
              <a:rPr lang="en-GB" sz="3000" i="1" dirty="0">
                <a:solidFill>
                  <a:srgbClr val="EF4136"/>
                </a:solidFill>
              </a:rPr>
              <a:t>he can’t speak…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887663" y="3565962"/>
            <a:ext cx="1278238" cy="592048"/>
          </a:xfrm>
          <a:prstGeom prst="straightConnector1">
            <a:avLst/>
          </a:prstGeom>
          <a:ln w="76200">
            <a:solidFill>
              <a:srgbClr val="EF413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FBB14E4-392B-4259-A261-3C7824A1360B}"/>
              </a:ext>
            </a:extLst>
          </p:cNvPr>
          <p:cNvSpPr/>
          <p:nvPr/>
        </p:nvSpPr>
        <p:spPr>
          <a:xfrm>
            <a:off x="1244318" y="289635"/>
            <a:ext cx="9538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i="1" dirty="0">
                <a:solidFill>
                  <a:srgbClr val="F96C36"/>
                </a:solidFill>
                <a:latin typeface="Calibri" panose="020F0502020204030204" pitchFamily="34" charset="0"/>
              </a:rPr>
              <a:t>Equity-focused evaluations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4C3DF-4EEA-442E-BF5D-01534C8B9A2E}"/>
              </a:ext>
            </a:extLst>
          </p:cNvPr>
          <p:cNvSpPr txBox="1"/>
          <p:nvPr/>
        </p:nvSpPr>
        <p:spPr>
          <a:xfrm>
            <a:off x="9891682" y="6076816"/>
            <a:ext cx="2432087" cy="354290"/>
          </a:xfrm>
          <a:prstGeom prst="rect">
            <a:avLst/>
          </a:prstGeom>
          <a:noFill/>
        </p:spPr>
        <p:txBody>
          <a:bodyPr wrap="square" lIns="76544" tIns="38272" rIns="76544" bIns="38272" rtlCol="0">
            <a:spAutoFit/>
          </a:bodyPr>
          <a:lstStyle/>
          <a:p>
            <a:r>
              <a:rPr lang="en-GB" dirty="0">
                <a:solidFill>
                  <a:srgbClr val="404040"/>
                </a:solidFill>
                <a:cs typeface="Arial" panose="020B0604020202020204" pitchFamily="34" charset="0"/>
              </a:rPr>
              <a:t>Rogers (Xi’an, 2016)</a:t>
            </a:r>
          </a:p>
        </p:txBody>
      </p:sp>
    </p:spTree>
    <p:extLst>
      <p:ext uri="{BB962C8B-B14F-4D97-AF65-F5344CB8AC3E}">
        <p14:creationId xmlns:p14="http://schemas.microsoft.com/office/powerpoint/2010/main" val="6183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D3B501B-4CAA-492C-B847-434B97913BA8}"/>
              </a:ext>
            </a:extLst>
          </p:cNvPr>
          <p:cNvSpPr txBox="1">
            <a:spLocks/>
          </p:cNvSpPr>
          <p:nvPr/>
        </p:nvSpPr>
        <p:spPr>
          <a:xfrm>
            <a:off x="428761" y="1117317"/>
            <a:ext cx="7429778" cy="4819655"/>
          </a:xfrm>
          <a:prstGeom prst="rect">
            <a:avLst/>
          </a:prstGeom>
        </p:spPr>
        <p:txBody>
          <a:bodyPr vert="horz" lIns="130028" tIns="65014" rIns="130028" bIns="6501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number of countries established </a:t>
            </a:r>
            <a:r>
              <a:rPr lang="en-US" sz="2000" b="1" dirty="0"/>
              <a:t>SDGs evaluation plans</a:t>
            </a:r>
            <a:r>
              <a:rPr lang="en-US" sz="2000" dirty="0"/>
              <a:t>.</a:t>
            </a:r>
          </a:p>
          <a:p>
            <a:r>
              <a:rPr lang="en-US" sz="2000" dirty="0"/>
              <a:t>Countries that started implementation of SDGs-related evaluations use </a:t>
            </a:r>
            <a:r>
              <a:rPr lang="en-US" sz="2000" b="1" dirty="0"/>
              <a:t>variety </a:t>
            </a:r>
            <a:r>
              <a:rPr lang="fr-FR" sz="2000" b="1" dirty="0"/>
              <a:t>of </a:t>
            </a:r>
            <a:r>
              <a:rPr lang="fr-FR" sz="2000" b="1" dirty="0" err="1"/>
              <a:t>evaluation</a:t>
            </a:r>
            <a:r>
              <a:rPr lang="fr-FR" sz="2000" b="1" dirty="0"/>
              <a:t> </a:t>
            </a:r>
            <a:r>
              <a:rPr lang="fr-FR" sz="2000" b="1" dirty="0" err="1"/>
              <a:t>approaches</a:t>
            </a:r>
            <a:r>
              <a:rPr lang="fr-FR" sz="2000" dirty="0"/>
              <a:t>.</a:t>
            </a:r>
          </a:p>
          <a:p>
            <a:r>
              <a:rPr lang="en-US" sz="2000" dirty="0"/>
              <a:t>Factors that facilitate the use of evaluation include </a:t>
            </a:r>
            <a:r>
              <a:rPr lang="en-US" sz="2000" b="1" dirty="0"/>
              <a:t>strong evaluation culture</a:t>
            </a:r>
            <a:r>
              <a:rPr lang="en-US" sz="2000" dirty="0"/>
              <a:t>, </a:t>
            </a:r>
            <a:r>
              <a:rPr lang="en-US" sz="2000" b="1" dirty="0"/>
              <a:t>history of comprehensive country-wide evaluations</a:t>
            </a:r>
            <a:r>
              <a:rPr lang="en-US" sz="2000" dirty="0"/>
              <a:t>; </a:t>
            </a:r>
            <a:r>
              <a:rPr lang="en-US" sz="2000" b="1" dirty="0"/>
              <a:t>evaluation champions </a:t>
            </a:r>
            <a:r>
              <a:rPr lang="en-US" sz="2000" dirty="0"/>
              <a:t>in the SDG coordinating bodies; and </a:t>
            </a:r>
            <a:r>
              <a:rPr lang="en-US" sz="2000" b="1" dirty="0"/>
              <a:t>VOPEs</a:t>
            </a:r>
            <a:r>
              <a:rPr lang="en-US" sz="2000" dirty="0"/>
              <a:t> promoting SDG-relevant evaluation approaches.</a:t>
            </a:r>
          </a:p>
          <a:p>
            <a:r>
              <a:rPr lang="en-US" sz="2000" b="1" dirty="0"/>
              <a:t>Audits</a:t>
            </a:r>
            <a:r>
              <a:rPr lang="en-US" sz="2000" dirty="0"/>
              <a:t> conducted by the national Supreme Audit Institutions are emerging as one of the approaches to evaluation of government preparedness for and national implementation of the SDGs.</a:t>
            </a:r>
          </a:p>
          <a:p>
            <a:r>
              <a:rPr lang="en-US" sz="2000" dirty="0"/>
              <a:t>While NSOs and Supreme Audit Institutions have global level platforms, there is </a:t>
            </a:r>
            <a:r>
              <a:rPr lang="en-US" sz="2000" b="1" dirty="0"/>
              <a:t>no global platform </a:t>
            </a:r>
            <a:r>
              <a:rPr lang="en-US" sz="2000" dirty="0"/>
              <a:t>connecting national institutions that have a mandate for the SDGs-related </a:t>
            </a:r>
            <a:r>
              <a:rPr lang="fr-FR" sz="2000" dirty="0" err="1"/>
              <a:t>evaluation</a:t>
            </a:r>
            <a:r>
              <a:rPr lang="fr-FR" sz="2000" dirty="0"/>
              <a:t>.</a:t>
            </a:r>
          </a:p>
          <a:p>
            <a:r>
              <a:rPr lang="fr-FR" altLang="en-US" sz="2000" dirty="0">
                <a:latin typeface="Calibri"/>
              </a:rPr>
              <a:t>No </a:t>
            </a:r>
            <a:r>
              <a:rPr lang="fr-FR" altLang="en-US" sz="2000" dirty="0" err="1">
                <a:latin typeface="Calibri"/>
              </a:rPr>
              <a:t>evidence</a:t>
            </a:r>
            <a:r>
              <a:rPr lang="fr-FR" altLang="en-US" sz="2000" dirty="0">
                <a:latin typeface="Calibri"/>
              </a:rPr>
              <a:t> </a:t>
            </a:r>
            <a:r>
              <a:rPr lang="fr-FR" altLang="en-US" sz="2000" dirty="0" err="1">
                <a:latin typeface="Calibri"/>
              </a:rPr>
              <a:t>so</a:t>
            </a:r>
            <a:r>
              <a:rPr lang="fr-FR" altLang="en-US" sz="2000" dirty="0">
                <a:latin typeface="Calibri"/>
              </a:rPr>
              <a:t> far of use of SDG audit reports by </a:t>
            </a:r>
            <a:r>
              <a:rPr lang="fr-FR" altLang="en-US" sz="2000" b="1" dirty="0" err="1">
                <a:latin typeface="Calibri"/>
              </a:rPr>
              <a:t>Parliaments</a:t>
            </a:r>
            <a:r>
              <a:rPr lang="fr-FR" altLang="en-US" sz="2000" b="1" dirty="0">
                <a:latin typeface="Calibri"/>
              </a:rPr>
              <a:t>.</a:t>
            </a:r>
            <a:endParaRPr lang="en-GB" altLang="en-US" sz="2000" b="1" dirty="0">
              <a:latin typeface="Calibri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854D71-5E28-41B0-A943-CC9C11616AD8}"/>
              </a:ext>
            </a:extLst>
          </p:cNvPr>
          <p:cNvSpPr txBox="1">
            <a:spLocks/>
          </p:cNvSpPr>
          <p:nvPr/>
        </p:nvSpPr>
        <p:spPr>
          <a:xfrm>
            <a:off x="428760" y="486027"/>
            <a:ext cx="10170553" cy="898302"/>
          </a:xfrm>
          <a:prstGeom prst="rect">
            <a:avLst/>
          </a:prstGeom>
        </p:spPr>
        <p:txBody>
          <a:bodyPr vert="horz" lIns="130028" tIns="65014" rIns="130028" bIns="650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706"/>
              </a:spcAft>
              <a:buNone/>
            </a:pPr>
            <a:r>
              <a:rPr lang="en-GB" altLang="en-US" sz="3200" b="1" i="1" dirty="0">
                <a:solidFill>
                  <a:srgbClr val="F96C36"/>
                </a:solidFill>
                <a:latin typeface="Calibri"/>
              </a:rPr>
              <a:t>Evaluation for the SDGs: EVALSDGs findings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AC172-3270-4732-B3E5-D1BB44919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674" y="325595"/>
            <a:ext cx="2912502" cy="2436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E4541-F542-405F-8FD0-C9AF840B51A8}"/>
              </a:ext>
            </a:extLst>
          </p:cNvPr>
          <p:cNvSpPr txBox="1"/>
          <p:nvPr/>
        </p:nvSpPr>
        <p:spPr>
          <a:xfrm>
            <a:off x="9660835" y="5671930"/>
            <a:ext cx="161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EvalSDGs</a:t>
            </a:r>
            <a:r>
              <a:rPr lang="fr-FR" dirty="0"/>
              <a:t>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19A4F-1978-424B-9B00-A6CC7AE1DF58}"/>
              </a:ext>
            </a:extLst>
          </p:cNvPr>
          <p:cNvSpPr txBox="1"/>
          <p:nvPr/>
        </p:nvSpPr>
        <p:spPr>
          <a:xfrm>
            <a:off x="8699674" y="3449506"/>
            <a:ext cx="2912502" cy="646331"/>
          </a:xfrm>
          <a:prstGeom prst="rect">
            <a:avLst/>
          </a:prstGeom>
          <a:solidFill>
            <a:srgbClr val="F96C3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</a:rPr>
              <a:t>EVALSDGs</a:t>
            </a:r>
            <a:r>
              <a:rPr lang="fr-FR" b="1" dirty="0">
                <a:solidFill>
                  <a:schemeClr val="bg1"/>
                </a:solidFill>
              </a:rPr>
              <a:t> Spotlight </a:t>
            </a:r>
            <a:r>
              <a:rPr lang="fr-FR" b="1" dirty="0" err="1">
                <a:solidFill>
                  <a:schemeClr val="bg1"/>
                </a:solidFill>
              </a:rPr>
              <a:t>Maturity</a:t>
            </a:r>
            <a:r>
              <a:rPr lang="fr-FR" b="1" dirty="0">
                <a:solidFill>
                  <a:schemeClr val="bg1"/>
                </a:solidFill>
              </a:rPr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238648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D3B501B-4CAA-492C-B847-434B97913BA8}"/>
              </a:ext>
            </a:extLst>
          </p:cNvPr>
          <p:cNvSpPr txBox="1">
            <a:spLocks/>
          </p:cNvSpPr>
          <p:nvPr/>
        </p:nvSpPr>
        <p:spPr>
          <a:xfrm>
            <a:off x="428761" y="1355859"/>
            <a:ext cx="7933362" cy="1465415"/>
          </a:xfrm>
          <a:prstGeom prst="rect">
            <a:avLst/>
          </a:prstGeom>
        </p:spPr>
        <p:txBody>
          <a:bodyPr vert="horz" lIns="130028" tIns="65014" rIns="130028" bIns="6501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706"/>
              </a:spcAft>
              <a:buAutoNum type="arabicPeriod"/>
            </a:pPr>
            <a:r>
              <a:rPr lang="en-GB" altLang="en-US" sz="2400" b="1" dirty="0">
                <a:latin typeface="Calibri"/>
              </a:rPr>
              <a:t>3 countries </a:t>
            </a:r>
            <a:r>
              <a:rPr lang="en-GB" altLang="en-US" sz="2400" dirty="0">
                <a:latin typeface="Calibri"/>
              </a:rPr>
              <a:t>will share their </a:t>
            </a:r>
            <a:r>
              <a:rPr lang="en-GB" altLang="en-US" sz="2400" b="1" dirty="0">
                <a:latin typeface="Calibri"/>
              </a:rPr>
              <a:t>experiences </a:t>
            </a:r>
            <a:r>
              <a:rPr lang="en-GB" altLang="en-US" sz="2400" dirty="0">
                <a:latin typeface="Calibri"/>
              </a:rPr>
              <a:t>and propose </a:t>
            </a:r>
            <a:r>
              <a:rPr lang="en-GB" altLang="en-US" sz="2400" b="1" dirty="0">
                <a:latin typeface="Calibri"/>
              </a:rPr>
              <a:t>4 challenges</a:t>
            </a:r>
          </a:p>
          <a:p>
            <a:pPr marL="514350" indent="-514350">
              <a:spcAft>
                <a:spcPts val="1706"/>
              </a:spcAft>
              <a:buAutoNum type="arabicPeriod"/>
            </a:pPr>
            <a:r>
              <a:rPr lang="en-GB" altLang="en-US" sz="2400" b="1" dirty="0">
                <a:latin typeface="Calibri"/>
              </a:rPr>
              <a:t>Each challenge </a:t>
            </a:r>
            <a:r>
              <a:rPr lang="en-GB" altLang="en-US" sz="2400" dirty="0">
                <a:latin typeface="Calibri"/>
              </a:rPr>
              <a:t>will be discussed in </a:t>
            </a:r>
            <a:r>
              <a:rPr lang="en-GB" altLang="en-US" sz="2400" b="1" dirty="0">
                <a:latin typeface="Calibri"/>
              </a:rPr>
              <a:t>one of the 4 groups: </a:t>
            </a:r>
            <a:r>
              <a:rPr lang="en-GB" altLang="en-US" sz="2400" dirty="0">
                <a:latin typeface="Calibri"/>
              </a:rPr>
              <a:t>find </a:t>
            </a:r>
            <a:r>
              <a:rPr lang="en-GB" altLang="en-US" sz="2400" b="1" dirty="0">
                <a:latin typeface="Calibri"/>
              </a:rPr>
              <a:t>possible solutions </a:t>
            </a:r>
            <a:r>
              <a:rPr lang="en-GB" altLang="en-US" sz="2400" dirty="0">
                <a:latin typeface="Calibri"/>
              </a:rPr>
              <a:t>or</a:t>
            </a:r>
            <a:r>
              <a:rPr lang="en-GB" altLang="en-US" sz="2400" b="1" dirty="0">
                <a:latin typeface="Calibri"/>
              </a:rPr>
              <a:t> share practices</a:t>
            </a:r>
          </a:p>
          <a:p>
            <a:pPr marL="514350" indent="-514350">
              <a:spcAft>
                <a:spcPts val="1706"/>
              </a:spcAft>
              <a:buAutoNum type="arabicPeriod"/>
            </a:pPr>
            <a:r>
              <a:rPr lang="en-GB" altLang="en-US" sz="2400" b="1" dirty="0">
                <a:latin typeface="Calibri"/>
              </a:rPr>
              <a:t>Groups report back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854D71-5E28-41B0-A943-CC9C11616AD8}"/>
              </a:ext>
            </a:extLst>
          </p:cNvPr>
          <p:cNvSpPr txBox="1">
            <a:spLocks/>
          </p:cNvSpPr>
          <p:nvPr/>
        </p:nvSpPr>
        <p:spPr>
          <a:xfrm>
            <a:off x="428760" y="592043"/>
            <a:ext cx="10170553" cy="898302"/>
          </a:xfrm>
          <a:prstGeom prst="rect">
            <a:avLst/>
          </a:prstGeom>
        </p:spPr>
        <p:txBody>
          <a:bodyPr vert="horz" lIns="130028" tIns="65014" rIns="130028" bIns="650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706"/>
              </a:spcAft>
              <a:buNone/>
            </a:pPr>
            <a:r>
              <a:rPr lang="en-GB" altLang="en-US" sz="3200" b="1" i="1" dirty="0" err="1">
                <a:solidFill>
                  <a:srgbClr val="F96C36"/>
                </a:solidFill>
                <a:latin typeface="Calibri"/>
              </a:rPr>
              <a:t>Methodolgy</a:t>
            </a:r>
            <a:endParaRPr lang="en-GB" altLang="en-US" sz="3200" b="1" i="1" dirty="0">
              <a:solidFill>
                <a:srgbClr val="F96C36"/>
              </a:solidFill>
              <a:latin typeface="Calibri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982C72F-B8BF-4DCC-B8BF-2427CB074BCA}"/>
              </a:ext>
            </a:extLst>
          </p:cNvPr>
          <p:cNvSpPr/>
          <p:nvPr/>
        </p:nvSpPr>
        <p:spPr>
          <a:xfrm>
            <a:off x="3056788" y="4175667"/>
            <a:ext cx="2283836" cy="1618935"/>
          </a:xfrm>
          <a:prstGeom prst="wedgeRectCallout">
            <a:avLst>
              <a:gd name="adj1" fmla="val -44015"/>
              <a:gd name="adj2" fmla="val -7191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Experiences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283355A-E45E-4144-B487-6AE65F4CE505}"/>
              </a:ext>
            </a:extLst>
          </p:cNvPr>
          <p:cNvSpPr/>
          <p:nvPr/>
        </p:nvSpPr>
        <p:spPr>
          <a:xfrm>
            <a:off x="6591903" y="4175667"/>
            <a:ext cx="2283836" cy="1618935"/>
          </a:xfrm>
          <a:prstGeom prst="wedgeRectCallout">
            <a:avLst>
              <a:gd name="adj1" fmla="val -44015"/>
              <a:gd name="adj2" fmla="val -7191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challenges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AC172-3270-4732-B3E5-D1BB44919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674" y="325595"/>
            <a:ext cx="2912502" cy="24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D3B501B-4CAA-492C-B847-434B97913BA8}"/>
              </a:ext>
            </a:extLst>
          </p:cNvPr>
          <p:cNvSpPr txBox="1">
            <a:spLocks/>
          </p:cNvSpPr>
          <p:nvPr/>
        </p:nvSpPr>
        <p:spPr>
          <a:xfrm>
            <a:off x="450769" y="979417"/>
            <a:ext cx="8931770" cy="4395584"/>
          </a:xfrm>
          <a:prstGeom prst="rect">
            <a:avLst/>
          </a:prstGeom>
        </p:spPr>
        <p:txBody>
          <a:bodyPr vert="horz" lIns="130028" tIns="65014" rIns="130028" bIns="6501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altLang="en-US" sz="2000" b="1" dirty="0">
                <a:latin typeface="Calibri"/>
              </a:rPr>
              <a:t>Vanuatu 1:</a:t>
            </a:r>
          </a:p>
          <a:p>
            <a:pPr marL="0" indent="0">
              <a:spcAft>
                <a:spcPts val="1706"/>
              </a:spcAft>
              <a:buNone/>
            </a:pPr>
            <a:r>
              <a:rPr lang="en-GB" altLang="en-US" sz="2000" dirty="0">
                <a:latin typeface="Calibri"/>
              </a:rPr>
              <a:t>Report content and analysis: “</a:t>
            </a:r>
            <a:r>
              <a:rPr lang="en-AU" sz="2000" dirty="0"/>
              <a:t>How do you know enough is enough and how do you make sure the important stuff gets in?</a:t>
            </a:r>
            <a:r>
              <a:rPr lang="en-GB" altLang="en-US" sz="2000" dirty="0">
                <a:latin typeface="Calibri"/>
              </a:rPr>
              <a:t>”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altLang="en-US" sz="2000" b="1" dirty="0">
                <a:latin typeface="Calibri"/>
              </a:rPr>
              <a:t>Vanuatu 2:</a:t>
            </a:r>
          </a:p>
          <a:p>
            <a:pPr marL="0" indent="0">
              <a:spcAft>
                <a:spcPts val="1706"/>
              </a:spcAft>
              <a:buNone/>
            </a:pPr>
            <a:r>
              <a:rPr lang="en-GB" altLang="en-US" sz="2000" b="1" dirty="0">
                <a:latin typeface="Calibri"/>
              </a:rPr>
              <a:t>“”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altLang="en-US" sz="2000" b="1" dirty="0">
                <a:latin typeface="Calibri"/>
              </a:rPr>
              <a:t>Sri Lanka 3: </a:t>
            </a:r>
          </a:p>
          <a:p>
            <a:pPr marL="0" indent="0">
              <a:spcAft>
                <a:spcPts val="1706"/>
              </a:spcAft>
              <a:buNone/>
            </a:pPr>
            <a:r>
              <a:rPr lang="en-GB" altLang="en-US" sz="2000" dirty="0">
                <a:latin typeface="Calibri"/>
              </a:rPr>
              <a:t>“</a:t>
            </a:r>
            <a:r>
              <a:rPr lang="en-US" sz="2000" dirty="0">
                <a:latin typeface="Calibri"/>
              </a:rPr>
              <a:t>What mechanisms do you have to evaluate policies, </a:t>
            </a:r>
            <a:r>
              <a:rPr lang="en-US" sz="2000" dirty="0" err="1">
                <a:latin typeface="Calibri"/>
              </a:rPr>
              <a:t>programmes</a:t>
            </a:r>
            <a:r>
              <a:rPr lang="en-US" sz="2000" dirty="0">
                <a:latin typeface="Calibri"/>
              </a:rPr>
              <a:t> and </a:t>
            </a:r>
            <a:r>
              <a:rPr lang="en-US" sz="2000" err="1">
                <a:latin typeface="Calibri"/>
              </a:rPr>
              <a:t>projects</a:t>
            </a:r>
            <a:r>
              <a:rPr lang="en-US" sz="2000">
                <a:latin typeface="Calibri"/>
              </a:rPr>
              <a:t>? What </a:t>
            </a:r>
            <a:r>
              <a:rPr lang="en-US" sz="2000" dirty="0">
                <a:latin typeface="Calibri"/>
              </a:rPr>
              <a:t>different stake holders are engaged in the M&amp;E process and how?</a:t>
            </a:r>
            <a:endParaRPr lang="en-GB" altLang="en-US" sz="2000" dirty="0">
              <a:latin typeface="Calibri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altLang="en-US" sz="2000" b="1" dirty="0">
                <a:latin typeface="Calibri"/>
              </a:rPr>
              <a:t>Nepal 4: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altLang="en-US" sz="2000" dirty="0">
                <a:latin typeface="Calibri"/>
              </a:rPr>
              <a:t>“How to enable adoption of the SDGs and strengthening of M&amp;E systems at local and provincial levels in a newly federal state?”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854D71-5E28-41B0-A943-CC9C11616AD8}"/>
              </a:ext>
            </a:extLst>
          </p:cNvPr>
          <p:cNvSpPr txBox="1">
            <a:spLocks/>
          </p:cNvSpPr>
          <p:nvPr/>
        </p:nvSpPr>
        <p:spPr>
          <a:xfrm>
            <a:off x="428760" y="231726"/>
            <a:ext cx="10170553" cy="898302"/>
          </a:xfrm>
          <a:prstGeom prst="rect">
            <a:avLst/>
          </a:prstGeom>
        </p:spPr>
        <p:txBody>
          <a:bodyPr vert="horz" lIns="130028" tIns="65014" rIns="130028" bIns="650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706"/>
              </a:spcAft>
              <a:buNone/>
            </a:pPr>
            <a:r>
              <a:rPr lang="en-GB" altLang="en-US" sz="3200" b="1" i="1" dirty="0">
                <a:solidFill>
                  <a:srgbClr val="F96C36"/>
                </a:solidFill>
                <a:latin typeface="Calibri"/>
              </a:rPr>
              <a:t>Proposed challenges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283355A-E45E-4144-B487-6AE65F4CE505}"/>
              </a:ext>
            </a:extLst>
          </p:cNvPr>
          <p:cNvSpPr/>
          <p:nvPr/>
        </p:nvSpPr>
        <p:spPr>
          <a:xfrm>
            <a:off x="9479404" y="680877"/>
            <a:ext cx="2283836" cy="1618935"/>
          </a:xfrm>
          <a:prstGeom prst="wedgeRectCallout">
            <a:avLst>
              <a:gd name="adj1" fmla="val -44015"/>
              <a:gd name="adj2" fmla="val -7191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challenges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6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BE98A951-4FF3-4CE8-A6BA-8758935A44BA}"/>
              </a:ext>
            </a:extLst>
          </p:cNvPr>
          <p:cNvSpPr txBox="1">
            <a:spLocks/>
          </p:cNvSpPr>
          <p:nvPr/>
        </p:nvSpPr>
        <p:spPr>
          <a:xfrm>
            <a:off x="804484" y="4267832"/>
            <a:ext cx="5464878" cy="12971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37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Sub-session 1. Monitoring SDGs: the perspective of NSOs</a:t>
            </a:r>
            <a:endParaRPr lang="en-US" altLang="en-US" sz="3700" b="1" i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6E92E5-16AC-4226-8DCE-DEDF68888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770" y="2591900"/>
            <a:ext cx="4141760" cy="25885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6D2F51-D789-4E55-93D5-BD7C921C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42259"/>
            <a:ext cx="12192000" cy="7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6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A1D7D9D-2698-4227-905A-E63B134E7159}"/>
              </a:ext>
            </a:extLst>
          </p:cNvPr>
          <p:cNvSpPr txBox="1">
            <a:spLocks/>
          </p:cNvSpPr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706"/>
              </a:spcAft>
              <a:buNone/>
            </a:pPr>
            <a:r>
              <a:rPr lang="en-US" altLang="en-US" sz="4400" b="1" i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Global indicator framework is..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69D03-ED4E-49D7-A43A-E67890CD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49" y="2294778"/>
            <a:ext cx="3661831" cy="2288643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D3B501B-4CAA-492C-B847-434B97913BA8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706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Designed by the Inter-Agency Expert Group on SDG indicators.</a:t>
            </a:r>
          </a:p>
          <a:p>
            <a:pPr>
              <a:spcAft>
                <a:spcPts val="1706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Composed of </a:t>
            </a:r>
            <a:r>
              <a:rPr lang="en-US" altLang="en-US" sz="2000" b="1" dirty="0">
                <a:solidFill>
                  <a:srgbClr val="000000"/>
                </a:solidFill>
              </a:rPr>
              <a:t>232 different indicators.</a:t>
            </a:r>
          </a:p>
          <a:p>
            <a:pPr>
              <a:spcAft>
                <a:spcPts val="1706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Adopted by UN Statistical Commission and the UN General Assembly in 2017.</a:t>
            </a:r>
            <a:endParaRPr lang="en-US" altLang="en-US" sz="2000" i="1" dirty="0">
              <a:solidFill>
                <a:srgbClr val="000000"/>
              </a:solidFill>
            </a:endParaRPr>
          </a:p>
          <a:p>
            <a:pPr>
              <a:spcAft>
                <a:spcPts val="1706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Currently, the indicators are </a:t>
            </a:r>
            <a:r>
              <a:rPr lang="en-US" altLang="en-US" sz="2000" b="1" dirty="0">
                <a:solidFill>
                  <a:srgbClr val="000000"/>
                </a:solidFill>
              </a:rPr>
              <a:t>classified into 3 tiers </a:t>
            </a:r>
            <a:r>
              <a:rPr lang="en-US" altLang="en-US" sz="2000" dirty="0">
                <a:solidFill>
                  <a:srgbClr val="000000"/>
                </a:solidFill>
              </a:rPr>
              <a:t>at global level.</a:t>
            </a:r>
          </a:p>
        </p:txBody>
      </p:sp>
    </p:spTree>
    <p:extLst>
      <p:ext uri="{BB962C8B-B14F-4D97-AF65-F5344CB8AC3E}">
        <p14:creationId xmlns:p14="http://schemas.microsoft.com/office/powerpoint/2010/main" val="197029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A1D7D9D-2698-4227-905A-E63B134E7159}"/>
              </a:ext>
            </a:extLst>
          </p:cNvPr>
          <p:cNvSpPr txBox="1">
            <a:spLocks/>
          </p:cNvSpPr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706"/>
              </a:spcAft>
              <a:buNone/>
            </a:pPr>
            <a:r>
              <a:rPr lang="en-GB" altLang="en-US" sz="440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Compilation of</a:t>
            </a:r>
            <a:r>
              <a:rPr lang="en-GB" altLang="en-US" sz="4400" b="1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national SDG indicators </a:t>
            </a:r>
            <a:r>
              <a:rPr lang="en-GB" altLang="en-US" sz="440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that are…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69D03-ED4E-49D7-A43A-E67890CD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49" y="2294778"/>
            <a:ext cx="3661831" cy="2288643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D3B501B-4CAA-492C-B847-434B97913BA8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762956" cy="2415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706"/>
              </a:spcAft>
            </a:pPr>
            <a:r>
              <a:rPr lang="en-GB" altLang="en-US" sz="2000" dirty="0"/>
              <a:t>Designed with a view to </a:t>
            </a:r>
            <a:r>
              <a:rPr lang="en-GB" altLang="en-US" sz="2000" b="1" dirty="0"/>
              <a:t>supporting national priorities </a:t>
            </a:r>
            <a:r>
              <a:rPr lang="en-GB" altLang="en-US" sz="2000" dirty="0"/>
              <a:t>tailored to national needs.</a:t>
            </a:r>
          </a:p>
          <a:p>
            <a:pPr marL="457200" indent="-457200">
              <a:spcAft>
                <a:spcPts val="1706"/>
              </a:spcAft>
            </a:pPr>
            <a:r>
              <a:rPr lang="en-GB" altLang="en-US" sz="2000" dirty="0"/>
              <a:t>Expected to include most of the global indicators and </a:t>
            </a:r>
            <a:r>
              <a:rPr lang="en-GB" altLang="en-US" sz="2000" b="1" dirty="0"/>
              <a:t>reflect international statistical standards and practice</a:t>
            </a:r>
            <a:r>
              <a:rPr lang="en-GB" altLang="en-US" sz="2000" dirty="0"/>
              <a:t>. 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73EE47D-377A-45BF-8CEE-3A31B5B7870F}"/>
              </a:ext>
            </a:extLst>
          </p:cNvPr>
          <p:cNvSpPr txBox="1">
            <a:spLocks/>
          </p:cNvSpPr>
          <p:nvPr/>
        </p:nvSpPr>
        <p:spPr>
          <a:xfrm>
            <a:off x="5289729" y="5140075"/>
            <a:ext cx="6586728" cy="1454051"/>
          </a:xfrm>
          <a:prstGeom prst="rect">
            <a:avLst/>
          </a:prstGeom>
        </p:spPr>
        <p:txBody>
          <a:bodyPr vert="horz" lIns="130028" tIns="65014" rIns="130028" bIns="650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706"/>
              </a:spcAft>
              <a:buNone/>
            </a:pPr>
            <a:r>
              <a:rPr lang="en-GB" altLang="en-US" sz="2000" i="1" dirty="0">
                <a:latin typeface="Calibri"/>
              </a:rPr>
              <a:t>Key considerations: </a:t>
            </a:r>
          </a:p>
          <a:p>
            <a:pPr marL="0" indent="0">
              <a:spcAft>
                <a:spcPts val="1706"/>
              </a:spcAft>
              <a:buNone/>
            </a:pPr>
            <a:r>
              <a:rPr lang="en-GB" altLang="en-US" sz="2000" i="1" dirty="0">
                <a:latin typeface="Calibri"/>
              </a:rPr>
              <a:t>1) </a:t>
            </a:r>
            <a:r>
              <a:rPr lang="en-US" sz="2000" i="1" dirty="0">
                <a:latin typeface="Calibri"/>
              </a:rPr>
              <a:t>multi-stakeholder mapping of the indicators, 2) production of disaggregated data and 3) improved data accessibility.</a:t>
            </a:r>
            <a:endParaRPr lang="en-GB" altLang="en-US" sz="2000" i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58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BB14E4-392B-4259-A261-3C7824A1360B}"/>
              </a:ext>
            </a:extLst>
          </p:cNvPr>
          <p:cNvSpPr/>
          <p:nvPr/>
        </p:nvSpPr>
        <p:spPr>
          <a:xfrm>
            <a:off x="491238" y="623497"/>
            <a:ext cx="5325249" cy="646331"/>
          </a:xfrm>
          <a:prstGeom prst="rect">
            <a:avLst/>
          </a:prstGeom>
          <a:solidFill>
            <a:srgbClr val="8EA7D4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Overall challenges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1692" y="4894372"/>
            <a:ext cx="1138474" cy="923330"/>
          </a:xfrm>
          <a:prstGeom prst="rect">
            <a:avLst/>
          </a:prstGeom>
          <a:solidFill>
            <a:srgbClr val="8EA7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A72CD7F1-A223-4BD1-B2CB-3454B035FFA7}"/>
              </a:ext>
            </a:extLst>
          </p:cNvPr>
          <p:cNvSpPr txBox="1">
            <a:spLocks/>
          </p:cNvSpPr>
          <p:nvPr/>
        </p:nvSpPr>
        <p:spPr>
          <a:xfrm>
            <a:off x="491238" y="1554662"/>
            <a:ext cx="5069572" cy="4395563"/>
          </a:xfrm>
          <a:prstGeom prst="rect">
            <a:avLst/>
          </a:prstGeom>
        </p:spPr>
        <p:txBody>
          <a:bodyPr vert="horz" lIns="130028" tIns="65014" rIns="130028" bIns="65014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706"/>
              </a:spcAft>
            </a:pPr>
            <a:r>
              <a:rPr lang="en-GB" altLang="en-US" sz="2700" dirty="0">
                <a:latin typeface="Calibri"/>
              </a:rPr>
              <a:t>Ensuring </a:t>
            </a:r>
            <a:r>
              <a:rPr lang="en-GB" altLang="en-US" sz="2700" b="1" dirty="0">
                <a:latin typeface="Calibri"/>
              </a:rPr>
              <a:t>robust, quality, timely and disaggregated data </a:t>
            </a:r>
          </a:p>
          <a:p>
            <a:pPr>
              <a:spcAft>
                <a:spcPts val="1706"/>
              </a:spcAft>
            </a:pPr>
            <a:r>
              <a:rPr lang="en-GB" altLang="en-US" sz="2700" b="1" dirty="0">
                <a:latin typeface="Calibri"/>
              </a:rPr>
              <a:t>Coordination of National Statistical Systems </a:t>
            </a:r>
            <a:r>
              <a:rPr lang="en-GB" altLang="en-US" sz="2700" dirty="0">
                <a:latin typeface="Calibri"/>
              </a:rPr>
              <a:t>and the role of </a:t>
            </a:r>
            <a:r>
              <a:rPr lang="en-GB" altLang="en-US" sz="2700" b="1" dirty="0">
                <a:latin typeface="Calibri"/>
              </a:rPr>
              <a:t>NSOs</a:t>
            </a:r>
          </a:p>
          <a:p>
            <a:pPr>
              <a:spcAft>
                <a:spcPts val="1706"/>
              </a:spcAft>
            </a:pPr>
            <a:r>
              <a:rPr lang="en-GB" altLang="en-US" sz="2700" dirty="0"/>
              <a:t>How to make better use of other data: administrative data and </a:t>
            </a:r>
            <a:r>
              <a:rPr lang="en-GB" altLang="en-US" sz="2700" b="1" dirty="0"/>
              <a:t>new sources of data </a:t>
            </a:r>
            <a:r>
              <a:rPr lang="en-GB" altLang="en-US" sz="2700" dirty="0"/>
              <a:t>(such as Big Data, geospatial, data from the private sector and civil society, etc)</a:t>
            </a:r>
            <a:endParaRPr lang="en-GB" altLang="en-US" sz="2700" b="1" dirty="0">
              <a:latin typeface="Calibri"/>
            </a:endParaRPr>
          </a:p>
          <a:p>
            <a:pPr>
              <a:spcAft>
                <a:spcPts val="1706"/>
              </a:spcAft>
            </a:pPr>
            <a:r>
              <a:rPr lang="en-GB" altLang="en-US" sz="2700" b="1" dirty="0">
                <a:latin typeface="Calibri"/>
              </a:rPr>
              <a:t>Difficulties of engagement </a:t>
            </a:r>
            <a:r>
              <a:rPr lang="en-GB" altLang="en-US" sz="2700" dirty="0">
                <a:latin typeface="Calibri"/>
              </a:rPr>
              <a:t>between data producers and data users</a:t>
            </a:r>
          </a:p>
          <a:p>
            <a:pPr>
              <a:spcAft>
                <a:spcPts val="1706"/>
              </a:spcAft>
            </a:pPr>
            <a:r>
              <a:rPr lang="en-GB" altLang="en-US" sz="2700" b="1" dirty="0">
                <a:latin typeface="Calibri"/>
              </a:rPr>
              <a:t>Financial</a:t>
            </a:r>
            <a:r>
              <a:rPr lang="en-GB" altLang="en-US" sz="2700" dirty="0">
                <a:latin typeface="Calibri"/>
              </a:rPr>
              <a:t> and </a:t>
            </a:r>
            <a:r>
              <a:rPr lang="en-GB" altLang="en-US" sz="2700" b="1" dirty="0">
                <a:latin typeface="Calibri"/>
              </a:rPr>
              <a:t>human resource constraints</a:t>
            </a:r>
          </a:p>
          <a:p>
            <a:pPr>
              <a:spcAft>
                <a:spcPts val="1706"/>
              </a:spcAft>
            </a:pPr>
            <a:r>
              <a:rPr lang="en-GB" altLang="en-US" sz="2700" b="1" dirty="0">
                <a:latin typeface="Calibri"/>
              </a:rPr>
              <a:t>Other…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6154954-DB0E-43EF-B92D-E25EB2105C83}"/>
              </a:ext>
            </a:extLst>
          </p:cNvPr>
          <p:cNvSpPr txBox="1">
            <a:spLocks/>
          </p:cNvSpPr>
          <p:nvPr/>
        </p:nvSpPr>
        <p:spPr>
          <a:xfrm>
            <a:off x="6631192" y="1554662"/>
            <a:ext cx="4876796" cy="4196780"/>
          </a:xfrm>
          <a:prstGeom prst="rect">
            <a:avLst/>
          </a:prstGeom>
        </p:spPr>
        <p:txBody>
          <a:bodyPr vert="horz" lIns="130028" tIns="65014" rIns="130028" bIns="65014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706"/>
              </a:spcAft>
            </a:pPr>
            <a:r>
              <a:rPr lang="en-GB" altLang="en-US" sz="2700" b="1" dirty="0">
                <a:latin typeface="Calibri"/>
              </a:rPr>
              <a:t>Statistical legislation </a:t>
            </a:r>
            <a:r>
              <a:rPr lang="en-GB" altLang="en-US" sz="2700" dirty="0">
                <a:latin typeface="Calibri"/>
              </a:rPr>
              <a:t>reflecting UN Fundamental Principles of Official Statistics</a:t>
            </a:r>
            <a:r>
              <a:rPr lang="en-GB" altLang="en-US" sz="2700" b="1" dirty="0">
                <a:latin typeface="Calibri"/>
              </a:rPr>
              <a:t> </a:t>
            </a:r>
          </a:p>
          <a:p>
            <a:pPr>
              <a:spcAft>
                <a:spcPts val="1706"/>
              </a:spcAft>
            </a:pPr>
            <a:r>
              <a:rPr lang="en-GB" altLang="en-US" sz="2700" b="1" dirty="0">
                <a:latin typeface="Calibri"/>
              </a:rPr>
              <a:t>National Strategies </a:t>
            </a:r>
            <a:r>
              <a:rPr lang="en-GB" altLang="en-US" sz="2700" dirty="0">
                <a:latin typeface="Calibri"/>
              </a:rPr>
              <a:t>or </a:t>
            </a:r>
            <a:r>
              <a:rPr lang="en-GB" altLang="en-US" sz="2700" b="1" dirty="0">
                <a:latin typeface="Calibri"/>
              </a:rPr>
              <a:t>Plans</a:t>
            </a:r>
            <a:r>
              <a:rPr lang="en-GB" altLang="en-US" sz="2700" dirty="0">
                <a:latin typeface="Calibri"/>
              </a:rPr>
              <a:t> on Statistical Development</a:t>
            </a:r>
          </a:p>
          <a:p>
            <a:pPr>
              <a:spcAft>
                <a:spcPts val="1706"/>
              </a:spcAft>
            </a:pPr>
            <a:r>
              <a:rPr lang="en-GB" altLang="en-US" sz="2700" b="1" dirty="0">
                <a:latin typeface="Calibri"/>
              </a:rPr>
              <a:t>Statistical Councils </a:t>
            </a:r>
            <a:r>
              <a:rPr lang="en-GB" altLang="en-US" sz="2700" dirty="0">
                <a:latin typeface="Calibri"/>
              </a:rPr>
              <a:t>comprising data users and producers</a:t>
            </a:r>
          </a:p>
          <a:p>
            <a:pPr>
              <a:spcAft>
                <a:spcPts val="1706"/>
              </a:spcAft>
            </a:pPr>
            <a:r>
              <a:rPr lang="en-GB" altLang="en-US" sz="2700" b="1" dirty="0">
                <a:latin typeface="Calibri"/>
              </a:rPr>
              <a:t>Improving IT infrastructure, </a:t>
            </a:r>
            <a:r>
              <a:rPr lang="en-GB" altLang="en-US" sz="2700" b="1">
                <a:latin typeface="Calibri"/>
              </a:rPr>
              <a:t>e.g. </a:t>
            </a:r>
            <a:r>
              <a:rPr lang="en-GB" altLang="en-US" sz="2700">
                <a:latin typeface="Calibri"/>
              </a:rPr>
              <a:t>interoperability </a:t>
            </a:r>
            <a:r>
              <a:rPr lang="en-GB" altLang="en-US" sz="2700" dirty="0">
                <a:latin typeface="Calibri"/>
              </a:rPr>
              <a:t>between databases</a:t>
            </a:r>
          </a:p>
          <a:p>
            <a:pPr>
              <a:spcAft>
                <a:spcPts val="1706"/>
              </a:spcAft>
            </a:pPr>
            <a:r>
              <a:rPr lang="en-GB" altLang="en-US" sz="2700" b="1" dirty="0">
                <a:latin typeface="Calibri"/>
              </a:rPr>
              <a:t>Open data SDG platforms</a:t>
            </a:r>
          </a:p>
          <a:p>
            <a:pPr>
              <a:spcAft>
                <a:spcPts val="1706"/>
              </a:spcAft>
            </a:pPr>
            <a:r>
              <a:rPr lang="en-GB" altLang="en-US" sz="2700" dirty="0">
                <a:latin typeface="Calibri"/>
              </a:rPr>
              <a:t>Strengthening</a:t>
            </a:r>
            <a:r>
              <a:rPr lang="en-GB" altLang="en-US" sz="2700" b="1" dirty="0">
                <a:latin typeface="Calibri"/>
              </a:rPr>
              <a:t> data literacy</a:t>
            </a:r>
          </a:p>
          <a:p>
            <a:pPr>
              <a:spcAft>
                <a:spcPts val="1706"/>
              </a:spcAft>
            </a:pPr>
            <a:r>
              <a:rPr lang="en-GB" altLang="en-US" sz="2700" b="1" dirty="0">
                <a:latin typeface="Calibri"/>
              </a:rPr>
              <a:t>Other…</a:t>
            </a:r>
            <a:endParaRPr lang="en-GB" altLang="en-US" sz="2700" dirty="0"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8B214-0ED6-486E-8DB0-8CE1D4C9138E}"/>
              </a:ext>
            </a:extLst>
          </p:cNvPr>
          <p:cNvSpPr/>
          <p:nvPr/>
        </p:nvSpPr>
        <p:spPr>
          <a:xfrm>
            <a:off x="6546578" y="623497"/>
            <a:ext cx="5154184" cy="646331"/>
          </a:xfrm>
          <a:prstGeom prst="rect">
            <a:avLst/>
          </a:prstGeom>
          <a:solidFill>
            <a:srgbClr val="8EA7D4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Emerging solutions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BF96B-14B4-4402-B930-DC5872AF8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765" y="4569234"/>
            <a:ext cx="1298192" cy="11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D3B501B-4CAA-492C-B847-434B97913BA8}"/>
              </a:ext>
            </a:extLst>
          </p:cNvPr>
          <p:cNvSpPr txBox="1">
            <a:spLocks/>
          </p:cNvSpPr>
          <p:nvPr/>
        </p:nvSpPr>
        <p:spPr>
          <a:xfrm>
            <a:off x="428760" y="1259280"/>
            <a:ext cx="8446979" cy="1465415"/>
          </a:xfrm>
          <a:prstGeom prst="rect">
            <a:avLst/>
          </a:prstGeom>
        </p:spPr>
        <p:txBody>
          <a:bodyPr vert="horz" lIns="130028" tIns="65014" rIns="130028" bIns="65014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706"/>
              </a:spcAft>
              <a:buNone/>
            </a:pPr>
            <a:r>
              <a:rPr lang="en-GB" altLang="en-US" sz="2700" b="1" dirty="0">
                <a:latin typeface="Calibri"/>
              </a:rPr>
              <a:t>1 international expert “Global monitoring of progress and SDG16”</a:t>
            </a:r>
          </a:p>
          <a:p>
            <a:pPr marL="0" indent="0">
              <a:spcAft>
                <a:spcPts val="1706"/>
              </a:spcAft>
              <a:buNone/>
            </a:pPr>
            <a:r>
              <a:rPr lang="en-GB" altLang="en-US" sz="2700" b="1" dirty="0">
                <a:latin typeface="Calibri"/>
              </a:rPr>
              <a:t>4 National Statistical Offices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854D71-5E28-41B0-A943-CC9C11616AD8}"/>
              </a:ext>
            </a:extLst>
          </p:cNvPr>
          <p:cNvSpPr txBox="1">
            <a:spLocks/>
          </p:cNvSpPr>
          <p:nvPr/>
        </p:nvSpPr>
        <p:spPr>
          <a:xfrm>
            <a:off x="428760" y="442710"/>
            <a:ext cx="10170553" cy="898302"/>
          </a:xfrm>
          <a:prstGeom prst="rect">
            <a:avLst/>
          </a:prstGeom>
        </p:spPr>
        <p:txBody>
          <a:bodyPr vert="horz" lIns="130028" tIns="65014" rIns="130028" bIns="650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706"/>
              </a:spcAft>
              <a:buNone/>
            </a:pPr>
            <a:r>
              <a:rPr lang="en-GB" altLang="en-US" sz="3200" b="1" i="1" dirty="0" err="1">
                <a:solidFill>
                  <a:srgbClr val="F96C36"/>
                </a:solidFill>
                <a:latin typeface="Calibri"/>
              </a:rPr>
              <a:t>Methodolgy</a:t>
            </a:r>
            <a:endParaRPr lang="en-GB" altLang="en-US" sz="3200" b="1" i="1" dirty="0">
              <a:solidFill>
                <a:srgbClr val="F96C36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53E94-9DE9-40AF-89C0-4FB4CA3C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739" y="437813"/>
            <a:ext cx="2887501" cy="1806399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982C72F-B8BF-4DCC-B8BF-2427CB074BCA}"/>
              </a:ext>
            </a:extLst>
          </p:cNvPr>
          <p:cNvSpPr/>
          <p:nvPr/>
        </p:nvSpPr>
        <p:spPr>
          <a:xfrm>
            <a:off x="1665311" y="3751598"/>
            <a:ext cx="2283836" cy="1618935"/>
          </a:xfrm>
          <a:prstGeom prst="wedgeRectCallout">
            <a:avLst>
              <a:gd name="adj1" fmla="val -44015"/>
              <a:gd name="adj2" fmla="val -7191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2-3 challenges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283355A-E45E-4144-B487-6AE65F4CE505}"/>
              </a:ext>
            </a:extLst>
          </p:cNvPr>
          <p:cNvSpPr/>
          <p:nvPr/>
        </p:nvSpPr>
        <p:spPr>
          <a:xfrm>
            <a:off x="4954082" y="3734941"/>
            <a:ext cx="2283836" cy="1618935"/>
          </a:xfrm>
          <a:prstGeom prst="wedgeRectCallout">
            <a:avLst>
              <a:gd name="adj1" fmla="val -44015"/>
              <a:gd name="adj2" fmla="val -7191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1-2 Innovative practices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FE93D0E-6F14-4794-A8CB-372847907394}"/>
              </a:ext>
            </a:extLst>
          </p:cNvPr>
          <p:cNvSpPr/>
          <p:nvPr/>
        </p:nvSpPr>
        <p:spPr>
          <a:xfrm>
            <a:off x="8538795" y="3695185"/>
            <a:ext cx="2283836" cy="1618935"/>
          </a:xfrm>
          <a:prstGeom prst="wedgeRectCallout">
            <a:avLst>
              <a:gd name="adj1" fmla="val -44015"/>
              <a:gd name="adj2" fmla="val -7191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1-2 </a:t>
            </a:r>
            <a:r>
              <a:rPr lang="fr-FR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opportunities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4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BE98A951-4FF3-4CE8-A6BA-8758935A44BA}"/>
              </a:ext>
            </a:extLst>
          </p:cNvPr>
          <p:cNvSpPr txBox="1">
            <a:spLocks/>
          </p:cNvSpPr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37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Sub-session 2. National M&amp;E frameworks</a:t>
            </a:r>
            <a:endParaRPr lang="en-US" altLang="en-US" sz="3700" b="1" i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7E0D-5A00-468D-A5E5-B7A1058C17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21163" r="6057" b="-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6D2F51-D789-4E55-93D5-BD7C921C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42259"/>
            <a:ext cx="12192000" cy="7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0F4A57-68A6-47F7-AF40-685EE7226490}"/>
              </a:ext>
            </a:extLst>
          </p:cNvPr>
          <p:cNvSpPr/>
          <p:nvPr/>
        </p:nvSpPr>
        <p:spPr>
          <a:xfrm>
            <a:off x="406976" y="459947"/>
            <a:ext cx="5689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b="1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Follow-up and Review architecture for the 2030 Agenda</a:t>
            </a:r>
            <a:endParaRPr lang="en-GB" sz="4400" b="1" i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D403B-0F41-4603-8995-5BB88819BC3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b="2079"/>
          <a:stretch/>
        </p:blipFill>
        <p:spPr>
          <a:xfrm>
            <a:off x="5937161" y="154547"/>
            <a:ext cx="5988676" cy="5847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B1AA4A-1408-49C8-B40B-C546FA3FAC01}"/>
              </a:ext>
            </a:extLst>
          </p:cNvPr>
          <p:cNvSpPr/>
          <p:nvPr/>
        </p:nvSpPr>
        <p:spPr>
          <a:xfrm>
            <a:off x="501545" y="3078051"/>
            <a:ext cx="51173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706"/>
              </a:spcAft>
            </a:pPr>
            <a:r>
              <a:rPr lang="en-GB" altLang="en-US" sz="2400" b="1" i="1" dirty="0">
                <a:latin typeface="Calibri"/>
              </a:rPr>
              <a:t>“conduct regular and inclusive reviews of progress at the national and sub-national levels, which are country-led and country-driven”, par. 79, 2030 Agenda</a:t>
            </a:r>
          </a:p>
        </p:txBody>
      </p:sp>
    </p:spTree>
    <p:extLst>
      <p:ext uri="{BB962C8B-B14F-4D97-AF65-F5344CB8AC3E}">
        <p14:creationId xmlns:p14="http://schemas.microsoft.com/office/powerpoint/2010/main" val="251495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8AF4FB-0743-4DF5-820D-C3A33FA905A6}"/>
              </a:ext>
            </a:extLst>
          </p:cNvPr>
          <p:cNvSpPr/>
          <p:nvPr/>
        </p:nvSpPr>
        <p:spPr>
          <a:xfrm>
            <a:off x="434536" y="721217"/>
            <a:ext cx="11246251" cy="4786262"/>
          </a:xfrm>
          <a:prstGeom prst="rect">
            <a:avLst/>
          </a:prstGeom>
          <a:solidFill>
            <a:srgbClr val="F96C36"/>
          </a:solidFill>
          <a:ln>
            <a:solidFill>
              <a:srgbClr val="F96C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0D29486-41B1-457C-B7E9-986C06E714D2}"/>
              </a:ext>
            </a:extLst>
          </p:cNvPr>
          <p:cNvSpPr txBox="1">
            <a:spLocks/>
          </p:cNvSpPr>
          <p:nvPr/>
        </p:nvSpPr>
        <p:spPr>
          <a:xfrm>
            <a:off x="-423808" y="4534370"/>
            <a:ext cx="11847018" cy="406888"/>
          </a:xfrm>
          <a:prstGeom prst="rect">
            <a:avLst/>
          </a:prstGeom>
        </p:spPr>
        <p:txBody>
          <a:bodyPr vert="horz" lIns="130028" tIns="65014" rIns="130028" bIns="650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1706"/>
              </a:spcAft>
              <a:buNone/>
            </a:pPr>
            <a:r>
              <a:rPr lang="en-GB" altLang="en-US" sz="2000" i="1" dirty="0">
                <a:solidFill>
                  <a:schemeClr val="bg1"/>
                </a:solidFill>
                <a:latin typeface="Calibri"/>
              </a:rPr>
              <a:t>Paragraph 74, The 2030 Agenda for Sustainable Development</a:t>
            </a:r>
            <a:endParaRPr lang="en-GB" alt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9290AC-9AED-463D-A521-5B6D3C539EED}"/>
              </a:ext>
            </a:extLst>
          </p:cNvPr>
          <p:cNvSpPr/>
          <p:nvPr/>
        </p:nvSpPr>
        <p:spPr>
          <a:xfrm>
            <a:off x="869072" y="1350521"/>
            <a:ext cx="1132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706"/>
              </a:spcAft>
            </a:pPr>
            <a:r>
              <a:rPr lang="en-GB" altLang="en-US" sz="3200" i="1" dirty="0">
                <a:solidFill>
                  <a:schemeClr val="bg1"/>
                </a:solidFill>
                <a:latin typeface="Calibri"/>
              </a:rPr>
              <a:t>“rigorous and based on evidence, informed by </a:t>
            </a:r>
            <a:r>
              <a:rPr lang="en-GB" altLang="en-US" sz="3200" b="1" i="1" dirty="0">
                <a:solidFill>
                  <a:schemeClr val="bg1"/>
                </a:solidFill>
                <a:latin typeface="Calibri"/>
              </a:rPr>
              <a:t>country-led evaluations </a:t>
            </a:r>
            <a:r>
              <a:rPr lang="en-GB" altLang="en-US" sz="3200" i="1" dirty="0">
                <a:solidFill>
                  <a:schemeClr val="bg1"/>
                </a:solidFill>
                <a:latin typeface="Calibri"/>
              </a:rPr>
              <a:t>and </a:t>
            </a:r>
            <a:r>
              <a:rPr lang="en-GB" altLang="en-US" sz="3200" b="1" i="1" dirty="0">
                <a:solidFill>
                  <a:schemeClr val="bg1"/>
                </a:solidFill>
                <a:latin typeface="Calibri"/>
              </a:rPr>
              <a:t>data which is high-quality, accessible, timely, reliable and disaggregated </a:t>
            </a:r>
            <a:r>
              <a:rPr lang="en-GB" altLang="en-US" sz="3200" i="1" dirty="0">
                <a:solidFill>
                  <a:schemeClr val="bg1"/>
                </a:solidFill>
                <a:latin typeface="Calibri"/>
              </a:rPr>
              <a:t>by income, sex, age, race, ethnicity, migration status, disability and geographic location and other characteristics relevant in national contexts”</a:t>
            </a:r>
          </a:p>
        </p:txBody>
      </p:sp>
    </p:spTree>
    <p:extLst>
      <p:ext uri="{BB962C8B-B14F-4D97-AF65-F5344CB8AC3E}">
        <p14:creationId xmlns:p14="http://schemas.microsoft.com/office/powerpoint/2010/main" val="1842404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-corporate_16_9">
  <a:themeElements>
    <a:clrScheme name="UNITAR">
      <a:dk1>
        <a:srgbClr val="3F3F3F"/>
      </a:dk1>
      <a:lt1>
        <a:sysClr val="window" lastClr="FFFFFF"/>
      </a:lt1>
      <a:dk2>
        <a:srgbClr val="3E8EDE"/>
      </a:dk2>
      <a:lt2>
        <a:srgbClr val="EEECE1"/>
      </a:lt2>
      <a:accent1>
        <a:srgbClr val="BD1A8D"/>
      </a:accent1>
      <a:accent2>
        <a:srgbClr val="FAA61A"/>
      </a:accent2>
      <a:accent3>
        <a:srgbClr val="8DC63F"/>
      </a:accent3>
      <a:accent4>
        <a:srgbClr val="00B9F2"/>
      </a:accent4>
      <a:accent5>
        <a:srgbClr val="F04E23"/>
      </a:accent5>
      <a:accent6>
        <a:srgbClr val="7F7F7F"/>
      </a:accent6>
      <a:hlink>
        <a:srgbClr val="0000FF"/>
      </a:hlink>
      <a:folHlink>
        <a:srgbClr val="800080"/>
      </a:folHlink>
    </a:clrScheme>
    <a:fontScheme name="UNITAR">
      <a:majorFont>
        <a:latin typeface="Praxis LT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corporate_16_9.potx" id="{30C2F0CD-4C13-4267-9CD2-AAD1665097EF}" vid="{B1CB9CA4-56CD-4F10-8E99-8D1364980B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841</Words>
  <Application>Microsoft Office PowerPoint</Application>
  <PresentationFormat>Widescreen</PresentationFormat>
  <Paragraphs>101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JhengHei</vt:lpstr>
      <vt:lpstr>Arial</vt:lpstr>
      <vt:lpstr>Calibri</vt:lpstr>
      <vt:lpstr>Calibri Light</vt:lpstr>
      <vt:lpstr>Helvetica Light</vt:lpstr>
      <vt:lpstr>Lato</vt:lpstr>
      <vt:lpstr>Praxis LT Semibold</vt:lpstr>
      <vt:lpstr>Wingdings</vt:lpstr>
      <vt:lpstr>Office Theme</vt:lpstr>
      <vt:lpstr>powerpoint-corporate_16_9</vt:lpstr>
      <vt:lpstr>Session 5. Effective M&amp;E systems for the SDGs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PRODEN</dc:creator>
  <cp:lastModifiedBy>Elena PRODEN</cp:lastModifiedBy>
  <cp:revision>24</cp:revision>
  <dcterms:created xsi:type="dcterms:W3CDTF">2019-01-23T20:33:01Z</dcterms:created>
  <dcterms:modified xsi:type="dcterms:W3CDTF">2019-01-24T03:16:14Z</dcterms:modified>
</cp:coreProperties>
</file>